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11" r:id="rId5"/>
    <p:sldId id="324" r:id="rId6"/>
    <p:sldId id="340" r:id="rId7"/>
    <p:sldId id="301" r:id="rId8"/>
    <p:sldId id="335" r:id="rId9"/>
    <p:sldId id="323" r:id="rId10"/>
    <p:sldId id="336" r:id="rId11"/>
    <p:sldId id="337" r:id="rId12"/>
    <p:sldId id="339" r:id="rId13"/>
    <p:sldId id="264" r:id="rId14"/>
    <p:sldId id="265" r:id="rId15"/>
    <p:sldId id="321" r:id="rId16"/>
    <p:sldId id="322" r:id="rId17"/>
    <p:sldId id="341" r:id="rId18"/>
    <p:sldId id="269" r:id="rId19"/>
    <p:sldId id="271" r:id="rId20"/>
    <p:sldId id="306" r:id="rId21"/>
    <p:sldId id="273" r:id="rId22"/>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é Verbeek" initials="GV" lastIdx="1" clrIdx="0">
    <p:extLst>
      <p:ext uri="{19B8F6BF-5375-455C-9EA6-DF929625EA0E}">
        <p15:presenceInfo xmlns:p15="http://schemas.microsoft.com/office/powerpoint/2012/main" userId="S-1-5-21-2483263013-661348462-4172844734-38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61" autoAdjust="0"/>
  </p:normalViewPr>
  <p:slideViewPr>
    <p:cSldViewPr>
      <p:cViewPr varScale="1">
        <p:scale>
          <a:sx n="52" d="100"/>
          <a:sy n="52" d="100"/>
        </p:scale>
        <p:origin x="170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é Verbeek" userId="20d2065d-8055-4a68-a463-00777506795f" providerId="ADAL" clId="{8E569152-7F1B-4261-9E38-C2C7089FCE95}"/>
    <pc:docChg chg="delSld">
      <pc:chgData name="Gé Verbeek" userId="20d2065d-8055-4a68-a463-00777506795f" providerId="ADAL" clId="{8E569152-7F1B-4261-9E38-C2C7089FCE95}" dt="2025-04-25T07:16:14.587" v="1" actId="47"/>
      <pc:docMkLst>
        <pc:docMk/>
      </pc:docMkLst>
      <pc:sldChg chg="del">
        <pc:chgData name="Gé Verbeek" userId="20d2065d-8055-4a68-a463-00777506795f" providerId="ADAL" clId="{8E569152-7F1B-4261-9E38-C2C7089FCE95}" dt="2025-04-25T07:16:08.880" v="0" actId="47"/>
        <pc:sldMkLst>
          <pc:docMk/>
          <pc:sldMk cId="73316390" sldId="259"/>
        </pc:sldMkLst>
      </pc:sldChg>
      <pc:sldChg chg="del">
        <pc:chgData name="Gé Verbeek" userId="20d2065d-8055-4a68-a463-00777506795f" providerId="ADAL" clId="{8E569152-7F1B-4261-9E38-C2C7089FCE95}" dt="2025-04-25T07:16:08.880" v="0" actId="47"/>
        <pc:sldMkLst>
          <pc:docMk/>
          <pc:sldMk cId="2993745326" sldId="260"/>
        </pc:sldMkLst>
      </pc:sldChg>
      <pc:sldChg chg="del">
        <pc:chgData name="Gé Verbeek" userId="20d2065d-8055-4a68-a463-00777506795f" providerId="ADAL" clId="{8E569152-7F1B-4261-9E38-C2C7089FCE95}" dt="2025-04-25T07:16:08.880" v="0" actId="47"/>
        <pc:sldMkLst>
          <pc:docMk/>
          <pc:sldMk cId="2449107046" sldId="314"/>
        </pc:sldMkLst>
      </pc:sldChg>
      <pc:sldChg chg="del">
        <pc:chgData name="Gé Verbeek" userId="20d2065d-8055-4a68-a463-00777506795f" providerId="ADAL" clId="{8E569152-7F1B-4261-9E38-C2C7089FCE95}" dt="2025-04-25T07:16:08.880" v="0" actId="47"/>
        <pc:sldMkLst>
          <pc:docMk/>
          <pc:sldMk cId="3652337333" sldId="316"/>
        </pc:sldMkLst>
      </pc:sldChg>
      <pc:sldChg chg="del">
        <pc:chgData name="Gé Verbeek" userId="20d2065d-8055-4a68-a463-00777506795f" providerId="ADAL" clId="{8E569152-7F1B-4261-9E38-C2C7089FCE95}" dt="2025-04-25T07:16:08.880" v="0" actId="47"/>
        <pc:sldMkLst>
          <pc:docMk/>
          <pc:sldMk cId="1360271654" sldId="317"/>
        </pc:sldMkLst>
      </pc:sldChg>
      <pc:sldChg chg="del">
        <pc:chgData name="Gé Verbeek" userId="20d2065d-8055-4a68-a463-00777506795f" providerId="ADAL" clId="{8E569152-7F1B-4261-9E38-C2C7089FCE95}" dt="2025-04-25T07:16:08.880" v="0" actId="47"/>
        <pc:sldMkLst>
          <pc:docMk/>
          <pc:sldMk cId="1107964366" sldId="318"/>
        </pc:sldMkLst>
      </pc:sldChg>
      <pc:sldChg chg="del">
        <pc:chgData name="Gé Verbeek" userId="20d2065d-8055-4a68-a463-00777506795f" providerId="ADAL" clId="{8E569152-7F1B-4261-9E38-C2C7089FCE95}" dt="2025-04-25T07:16:08.880" v="0" actId="47"/>
        <pc:sldMkLst>
          <pc:docMk/>
          <pc:sldMk cId="624108178" sldId="319"/>
        </pc:sldMkLst>
      </pc:sldChg>
      <pc:sldChg chg="del">
        <pc:chgData name="Gé Verbeek" userId="20d2065d-8055-4a68-a463-00777506795f" providerId="ADAL" clId="{8E569152-7F1B-4261-9E38-C2C7089FCE95}" dt="2025-04-25T07:16:08.880" v="0" actId="47"/>
        <pc:sldMkLst>
          <pc:docMk/>
          <pc:sldMk cId="2818093379" sldId="320"/>
        </pc:sldMkLst>
      </pc:sldChg>
      <pc:sldChg chg="del">
        <pc:chgData name="Gé Verbeek" userId="20d2065d-8055-4a68-a463-00777506795f" providerId="ADAL" clId="{8E569152-7F1B-4261-9E38-C2C7089FCE95}" dt="2025-04-25T07:16:08.880" v="0" actId="47"/>
        <pc:sldMkLst>
          <pc:docMk/>
          <pc:sldMk cId="3808480883" sldId="328"/>
        </pc:sldMkLst>
      </pc:sldChg>
      <pc:sldChg chg="del">
        <pc:chgData name="Gé Verbeek" userId="20d2065d-8055-4a68-a463-00777506795f" providerId="ADAL" clId="{8E569152-7F1B-4261-9E38-C2C7089FCE95}" dt="2025-04-25T07:16:08.880" v="0" actId="47"/>
        <pc:sldMkLst>
          <pc:docMk/>
          <pc:sldMk cId="246340752" sldId="329"/>
        </pc:sldMkLst>
      </pc:sldChg>
      <pc:sldChg chg="del">
        <pc:chgData name="Gé Verbeek" userId="20d2065d-8055-4a68-a463-00777506795f" providerId="ADAL" clId="{8E569152-7F1B-4261-9E38-C2C7089FCE95}" dt="2025-04-25T07:16:08.880" v="0" actId="47"/>
        <pc:sldMkLst>
          <pc:docMk/>
          <pc:sldMk cId="2507575194" sldId="330"/>
        </pc:sldMkLst>
      </pc:sldChg>
      <pc:sldChg chg="del">
        <pc:chgData name="Gé Verbeek" userId="20d2065d-8055-4a68-a463-00777506795f" providerId="ADAL" clId="{8E569152-7F1B-4261-9E38-C2C7089FCE95}" dt="2025-04-25T07:16:08.880" v="0" actId="47"/>
        <pc:sldMkLst>
          <pc:docMk/>
          <pc:sldMk cId="1472732832" sldId="331"/>
        </pc:sldMkLst>
      </pc:sldChg>
      <pc:sldChg chg="del">
        <pc:chgData name="Gé Verbeek" userId="20d2065d-8055-4a68-a463-00777506795f" providerId="ADAL" clId="{8E569152-7F1B-4261-9E38-C2C7089FCE95}" dt="2025-04-25T07:16:08.880" v="0" actId="47"/>
        <pc:sldMkLst>
          <pc:docMk/>
          <pc:sldMk cId="3012735064" sldId="332"/>
        </pc:sldMkLst>
      </pc:sldChg>
      <pc:sldChg chg="del">
        <pc:chgData name="Gé Verbeek" userId="20d2065d-8055-4a68-a463-00777506795f" providerId="ADAL" clId="{8E569152-7F1B-4261-9E38-C2C7089FCE95}" dt="2025-04-25T07:16:08.880" v="0" actId="47"/>
        <pc:sldMkLst>
          <pc:docMk/>
          <pc:sldMk cId="69551937" sldId="333"/>
        </pc:sldMkLst>
      </pc:sldChg>
      <pc:sldChg chg="del">
        <pc:chgData name="Gé Verbeek" userId="20d2065d-8055-4a68-a463-00777506795f" providerId="ADAL" clId="{8E569152-7F1B-4261-9E38-C2C7089FCE95}" dt="2025-04-25T07:16:14.587" v="1" actId="47"/>
        <pc:sldMkLst>
          <pc:docMk/>
          <pc:sldMk cId="416415123" sldId="33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E0E03E-DFC2-43F3-9D71-C20951C65F41}" type="datetimeFigureOut">
              <a:rPr lang="nl-NL" smtClean="0"/>
              <a:t>25-4-2025</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3EA2B9-694E-4725-868D-A9FA4F968C1A}" type="slidenum">
              <a:rPr lang="nl-NL" smtClean="0"/>
              <a:t>‹nr.›</a:t>
            </a:fld>
            <a:endParaRPr lang="nl-NL"/>
          </a:p>
        </p:txBody>
      </p:sp>
    </p:spTree>
    <p:extLst>
      <p:ext uri="{BB962C8B-B14F-4D97-AF65-F5344CB8AC3E}">
        <p14:creationId xmlns:p14="http://schemas.microsoft.com/office/powerpoint/2010/main" val="27160247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C1C9D5C-A24E-42B5-BD13-FFCE29705434}" type="slidenum">
              <a:rPr lang="nl-NL" smtClean="0"/>
              <a:t>2</a:t>
            </a:fld>
            <a:endParaRPr lang="nl-NL"/>
          </a:p>
        </p:txBody>
      </p:sp>
    </p:spTree>
    <p:extLst>
      <p:ext uri="{BB962C8B-B14F-4D97-AF65-F5344CB8AC3E}">
        <p14:creationId xmlns:p14="http://schemas.microsoft.com/office/powerpoint/2010/main" val="1692218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228600" indent="-228600">
              <a:buFont typeface="+mj-lt"/>
              <a:buAutoNum type="arabicPeriod"/>
            </a:pPr>
            <a:r>
              <a:rPr lang="nl-NL" dirty="0"/>
              <a:t>5000x0,019= 95    =8,2 mol    </a:t>
            </a:r>
          </a:p>
          <a:p>
            <a:pPr marL="228600" indent="-228600">
              <a:buFont typeface="+mj-lt"/>
              <a:buAutoNum type="arabicPeriod"/>
            </a:pPr>
            <a:r>
              <a:rPr lang="nl-NL" dirty="0"/>
              <a:t>100 x 4,98 =  498  </a:t>
            </a:r>
            <a:r>
              <a:rPr lang="nl-NL" sz="1800" b="0" i="0" u="none" strike="noStrike" dirty="0">
                <a:solidFill>
                  <a:srgbClr val="000000"/>
                </a:solidFill>
                <a:effectLst/>
                <a:latin typeface="Calibri" panose="020F0502020204030204" pitchFamily="34" charset="0"/>
              </a:rPr>
              <a:t>µmol/m²/s </a:t>
            </a:r>
            <a:endParaRPr lang="nl-NL" dirty="0"/>
          </a:p>
          <a:p>
            <a:pPr marL="228600" indent="-228600">
              <a:buFont typeface="+mj-lt"/>
              <a:buAutoNum type="arabicPeriod"/>
            </a:pPr>
            <a:r>
              <a:rPr lang="nl-NL" dirty="0"/>
              <a:t>25.000.000/(8x60x60)= 868 </a:t>
            </a:r>
            <a:r>
              <a:rPr lang="nl-NL" sz="1800" b="0" i="0" u="none" strike="noStrike" dirty="0">
                <a:solidFill>
                  <a:srgbClr val="000000"/>
                </a:solidFill>
                <a:effectLst/>
                <a:latin typeface="Calibri" panose="020F0502020204030204" pitchFamily="34" charset="0"/>
              </a:rPr>
              <a:t>µmol/m²/s </a:t>
            </a:r>
            <a:endParaRPr lang="nl-NL" dirty="0"/>
          </a:p>
          <a:p>
            <a:pPr marL="228600" indent="-228600">
              <a:buFont typeface="+mj-lt"/>
              <a:buAutoNum type="arabicPeriod"/>
            </a:pPr>
            <a:r>
              <a:rPr lang="nl-NL" dirty="0"/>
              <a:t>20.000.000/(24x60x60)= 231 </a:t>
            </a:r>
            <a:r>
              <a:rPr lang="nl-NL" sz="1800" b="0" i="0" u="none" strike="noStrike" dirty="0">
                <a:solidFill>
                  <a:srgbClr val="000000"/>
                </a:solidFill>
                <a:effectLst/>
                <a:latin typeface="Calibri" panose="020F0502020204030204" pitchFamily="34" charset="0"/>
              </a:rPr>
              <a:t>µmol/m²/s </a:t>
            </a:r>
            <a:endParaRPr lang="nl-NL" dirty="0"/>
          </a:p>
          <a:p>
            <a:pPr marL="228600" indent="-228600">
              <a:buFont typeface="+mj-lt"/>
              <a:buAutoNum type="arabicPeriod"/>
            </a:pPr>
            <a:r>
              <a:rPr lang="nl-NL" dirty="0"/>
              <a:t>125x82=10250 lux</a:t>
            </a:r>
          </a:p>
          <a:p>
            <a:pPr marL="228600" indent="-228600">
              <a:buFont typeface="+mj-lt"/>
              <a:buAutoNum type="arabicPeriod"/>
            </a:pPr>
            <a:r>
              <a:rPr lang="nl-NL" dirty="0"/>
              <a:t>250X0,019= 4,75 </a:t>
            </a:r>
            <a:r>
              <a:rPr lang="nl-NL" sz="1800" b="0" i="0" u="none" strike="noStrike" dirty="0">
                <a:solidFill>
                  <a:srgbClr val="000000"/>
                </a:solidFill>
                <a:effectLst/>
                <a:latin typeface="Calibri" panose="020F0502020204030204" pitchFamily="34" charset="0"/>
              </a:rPr>
              <a:t>µmol/m²/s </a:t>
            </a:r>
            <a:endParaRPr lang="nl-NL" dirty="0"/>
          </a:p>
          <a:p>
            <a:pPr marL="228600" indent="-228600">
              <a:buFont typeface="+mj-lt"/>
              <a:buAutoNum type="arabicPeriod"/>
            </a:pPr>
            <a:endParaRPr lang="nl-NL" dirty="0"/>
          </a:p>
        </p:txBody>
      </p:sp>
      <p:sp>
        <p:nvSpPr>
          <p:cNvPr id="4" name="Tijdelijke aanduiding voor dianummer 3"/>
          <p:cNvSpPr>
            <a:spLocks noGrp="1"/>
          </p:cNvSpPr>
          <p:nvPr>
            <p:ph type="sldNum" sz="quarter" idx="5"/>
          </p:nvPr>
        </p:nvSpPr>
        <p:spPr/>
        <p:txBody>
          <a:bodyPr/>
          <a:lstStyle/>
          <a:p>
            <a:fld id="{203EA2B9-694E-4725-868D-A9FA4F968C1A}" type="slidenum">
              <a:rPr lang="nl-NL" smtClean="0"/>
              <a:t>16</a:t>
            </a:fld>
            <a:endParaRPr lang="nl-NL"/>
          </a:p>
        </p:txBody>
      </p:sp>
    </p:spTree>
    <p:extLst>
      <p:ext uri="{BB962C8B-B14F-4D97-AF65-F5344CB8AC3E}">
        <p14:creationId xmlns:p14="http://schemas.microsoft.com/office/powerpoint/2010/main" val="290961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3576070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544224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3165004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54559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286175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820622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25-4-2025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920011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3C1C303-075D-4B74-A9B5-7335F8A6F2D8}" type="datetimeFigureOut">
              <a:rPr lang="nl-NL" smtClean="0"/>
              <a:t>25-4-2025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161331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3C1C303-075D-4B74-A9B5-7335F8A6F2D8}" type="datetimeFigureOut">
              <a:rPr lang="nl-NL" smtClean="0"/>
              <a:t>25-4-2025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1929196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3C1C303-075D-4B74-A9B5-7335F8A6F2D8}" type="datetimeFigureOut">
              <a:rPr lang="nl-NL" smtClean="0"/>
              <a:t>25-4-2025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42450775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25-4-2025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40258703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3C1C303-075D-4B74-A9B5-7335F8A6F2D8}" type="datetimeFigureOut">
              <a:rPr lang="nl-NL" smtClean="0"/>
              <a:t>25-4-2025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3E282855-D9D9-4406-956B-9CDFAB0FC07A}" type="slidenum">
              <a:rPr lang="nl-NL" smtClean="0"/>
              <a:t>‹nr.›</a:t>
            </a:fld>
            <a:endParaRPr lang="nl-NL"/>
          </a:p>
        </p:txBody>
      </p:sp>
    </p:spTree>
    <p:extLst>
      <p:ext uri="{BB962C8B-B14F-4D97-AF65-F5344CB8AC3E}">
        <p14:creationId xmlns:p14="http://schemas.microsoft.com/office/powerpoint/2010/main" val="2167275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C1C303-075D-4B74-A9B5-7335F8A6F2D8}" type="datetimeFigureOut">
              <a:rPr lang="nl-NL" smtClean="0"/>
              <a:t>25-4-2025</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282855-D9D9-4406-956B-9CDFAB0FC07A}" type="slidenum">
              <a:rPr lang="nl-NL" smtClean="0"/>
              <a:t>‹nr.›</a:t>
            </a:fld>
            <a:endParaRPr lang="nl-NL"/>
          </a:p>
        </p:txBody>
      </p:sp>
    </p:spTree>
    <p:extLst>
      <p:ext uri="{BB962C8B-B14F-4D97-AF65-F5344CB8AC3E}">
        <p14:creationId xmlns:p14="http://schemas.microsoft.com/office/powerpoint/2010/main" val="42549597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8.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video" Target="https://www.youtube.com/embed/5EP8TSvO9i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1107996"/>
          </a:xfrm>
          <a:prstGeom prst="rect">
            <a:avLst/>
          </a:prstGeom>
          <a:noFill/>
        </p:spPr>
        <p:txBody>
          <a:bodyPr wrap="square" rtlCol="0">
            <a:spAutoFit/>
          </a:bodyPr>
          <a:lstStyle/>
          <a:p>
            <a:pPr algn="ctr"/>
            <a:r>
              <a:rPr lang="nl-NL" sz="6600" b="1" dirty="0"/>
              <a:t>Les 4 licht</a:t>
            </a:r>
          </a:p>
        </p:txBody>
      </p:sp>
      <p:pic>
        <p:nvPicPr>
          <p:cNvPr id="2" name="Afbeelding 1">
            <a:extLst>
              <a:ext uri="{FF2B5EF4-FFF2-40B4-BE49-F238E27FC236}">
                <a16:creationId xmlns:a16="http://schemas.microsoft.com/office/drawing/2014/main" id="{B07202EC-85D5-4711-9951-90E10D8D26FB}"/>
              </a:ext>
            </a:extLst>
          </p:cNvPr>
          <p:cNvPicPr>
            <a:picLocks noChangeAspect="1"/>
          </p:cNvPicPr>
          <p:nvPr/>
        </p:nvPicPr>
        <p:blipFill>
          <a:blip r:embed="rId2"/>
          <a:stretch>
            <a:fillRect/>
          </a:stretch>
        </p:blipFill>
        <p:spPr>
          <a:xfrm>
            <a:off x="2915816" y="2924944"/>
            <a:ext cx="1999862" cy="1990974"/>
          </a:xfrm>
          <a:prstGeom prst="rect">
            <a:avLst/>
          </a:prstGeom>
        </p:spPr>
      </p:pic>
    </p:spTree>
    <p:extLst>
      <p:ext uri="{BB962C8B-B14F-4D97-AF65-F5344CB8AC3E}">
        <p14:creationId xmlns:p14="http://schemas.microsoft.com/office/powerpoint/2010/main" val="3199903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7794" t="19690" r="17256" b="21971"/>
          <a:stretch/>
        </p:blipFill>
        <p:spPr>
          <a:xfrm>
            <a:off x="827584" y="548680"/>
            <a:ext cx="7947244" cy="4294652"/>
          </a:xfrm>
        </p:spPr>
      </p:pic>
    </p:spTree>
    <p:extLst>
      <p:ext uri="{BB962C8B-B14F-4D97-AF65-F5344CB8AC3E}">
        <p14:creationId xmlns:p14="http://schemas.microsoft.com/office/powerpoint/2010/main" val="19247827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272808" cy="1785104"/>
          </a:xfrm>
          <a:prstGeom prst="rect">
            <a:avLst/>
          </a:prstGeom>
          <a:noFill/>
        </p:spPr>
        <p:txBody>
          <a:bodyPr wrap="square" rtlCol="0">
            <a:spAutoFit/>
          </a:bodyPr>
          <a:lstStyle/>
          <a:p>
            <a:r>
              <a:rPr lang="nl-NL" sz="2200" dirty="0"/>
              <a:t>Als we spreken van 80 µmol/m²/s </a:t>
            </a:r>
            <a:r>
              <a:rPr lang="nl-NL" sz="2200" dirty="0" err="1"/>
              <a:t>bijbelichten</a:t>
            </a:r>
            <a:r>
              <a:rPr lang="nl-NL" sz="2200" dirty="0"/>
              <a:t>,</a:t>
            </a:r>
          </a:p>
          <a:p>
            <a:endParaRPr lang="nl-NL" sz="2200" dirty="0"/>
          </a:p>
          <a:p>
            <a:r>
              <a:rPr lang="nl-NL" sz="2200" dirty="0"/>
              <a:t>Hoeveel lux is dit??</a:t>
            </a:r>
          </a:p>
          <a:p>
            <a:endParaRPr lang="nl-NL" sz="2200" dirty="0"/>
          </a:p>
          <a:p>
            <a:r>
              <a:rPr lang="nl-NL" sz="2200" dirty="0"/>
              <a:t>80 µmol/m²/s x 82 = 6560  lux </a:t>
            </a:r>
          </a:p>
        </p:txBody>
      </p:sp>
    </p:spTree>
    <p:extLst>
      <p:ext uri="{BB962C8B-B14F-4D97-AF65-F5344CB8AC3E}">
        <p14:creationId xmlns:p14="http://schemas.microsoft.com/office/powerpoint/2010/main" val="3783461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1000"/>
                                        <p:tgtEl>
                                          <p:spTgt spid="5">
                                            <p:txEl>
                                              <p:pRg st="4" end="4"/>
                                            </p:txEl>
                                          </p:spTgt>
                                        </p:tgtEl>
                                      </p:cBhvr>
                                    </p:animEffect>
                                    <p:anim calcmode="lin" valueType="num">
                                      <p:cBhvr>
                                        <p:cTn id="22"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272808" cy="1107996"/>
          </a:xfrm>
          <a:prstGeom prst="rect">
            <a:avLst/>
          </a:prstGeom>
          <a:noFill/>
        </p:spPr>
        <p:txBody>
          <a:bodyPr wrap="square" rtlCol="0">
            <a:spAutoFit/>
          </a:bodyPr>
          <a:lstStyle/>
          <a:p>
            <a:r>
              <a:rPr lang="nl-NL" sz="2200" dirty="0"/>
              <a:t>Hoeveel µmol/m²/s is 20 000 lux in de kas overdag?</a:t>
            </a:r>
          </a:p>
          <a:p>
            <a:endParaRPr lang="nl-NL" sz="2200" dirty="0"/>
          </a:p>
          <a:p>
            <a:r>
              <a:rPr lang="nl-NL" sz="2200" dirty="0"/>
              <a:t>20000 lux x 0,019 = 380 µmol/m²/s</a:t>
            </a:r>
          </a:p>
        </p:txBody>
      </p:sp>
    </p:spTree>
    <p:extLst>
      <p:ext uri="{BB962C8B-B14F-4D97-AF65-F5344CB8AC3E}">
        <p14:creationId xmlns:p14="http://schemas.microsoft.com/office/powerpoint/2010/main" val="615394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Effect transition="in" filter="fade">
                                      <p:cBhvr>
                                        <p:cTn id="14" dur="1000"/>
                                        <p:tgtEl>
                                          <p:spTgt spid="5">
                                            <p:txEl>
                                              <p:pRg st="2" end="2"/>
                                            </p:txEl>
                                          </p:spTgt>
                                        </p:tgtEl>
                                      </p:cBhvr>
                                    </p:animEffect>
                                    <p:anim calcmode="lin" valueType="num">
                                      <p:cBhvr>
                                        <p:cTn id="15"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descr="Toepassing van belichting in de tuinbouw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903159DD-140B-42D2-B01B-FFB9CF0BA5B6}"/>
              </a:ext>
            </a:extLst>
          </p:cNvPr>
          <p:cNvSpPr txBox="1"/>
          <p:nvPr/>
        </p:nvSpPr>
        <p:spPr>
          <a:xfrm>
            <a:off x="611560" y="2996952"/>
            <a:ext cx="7920880" cy="4985980"/>
          </a:xfrm>
          <a:prstGeom prst="rect">
            <a:avLst/>
          </a:prstGeom>
          <a:noFill/>
        </p:spPr>
        <p:txBody>
          <a:bodyPr wrap="square" rtlCol="0">
            <a:spAutoFit/>
          </a:bodyPr>
          <a:lstStyle/>
          <a:p>
            <a:r>
              <a:rPr lang="nl-NL" sz="2200" dirty="0"/>
              <a:t>Ik wil een DLI van 25 mol hebben,</a:t>
            </a:r>
          </a:p>
          <a:p>
            <a:r>
              <a:rPr lang="nl-NL" sz="2200" dirty="0"/>
              <a:t>Ik heb een instraling van 200 µmol/m²/s gedurende 8 uur.</a:t>
            </a:r>
          </a:p>
          <a:p>
            <a:r>
              <a:rPr lang="nl-NL" sz="2200" dirty="0"/>
              <a:t>Hoeveel watt moet ik dan </a:t>
            </a:r>
            <a:r>
              <a:rPr lang="nl-NL" sz="2200" dirty="0" err="1"/>
              <a:t>bijbelichten</a:t>
            </a:r>
            <a:r>
              <a:rPr lang="nl-NL" sz="2200" dirty="0"/>
              <a:t> in die 8 uur ?</a:t>
            </a:r>
          </a:p>
          <a:p>
            <a:endParaRPr lang="nl-NL" sz="2200" dirty="0"/>
          </a:p>
          <a:p>
            <a:r>
              <a:rPr lang="nl-NL" sz="2200" dirty="0"/>
              <a:t>25 mol = 25.000.000 µmol/m²/dag / (8 uur x 60 minuten x 60 sec= 28800</a:t>
            </a:r>
            <a:br>
              <a:rPr lang="nl-NL" sz="2200" dirty="0"/>
            </a:br>
            <a:r>
              <a:rPr lang="nl-NL" sz="2200" dirty="0"/>
              <a:t>= 868 µmol/m²/s </a:t>
            </a:r>
          </a:p>
          <a:p>
            <a:endParaRPr lang="nl-NL" sz="2200" dirty="0"/>
          </a:p>
          <a:p>
            <a:r>
              <a:rPr lang="nl-NL" sz="2200" dirty="0"/>
              <a:t>Dus bij belichten 868 µmol/m²/s  - 200 µmol/m²/s = 668 µmol/m²/s</a:t>
            </a:r>
          </a:p>
          <a:p>
            <a:endParaRPr lang="nl-NL" sz="2200" dirty="0"/>
          </a:p>
          <a:p>
            <a:r>
              <a:rPr lang="nl-NL" sz="2200" dirty="0"/>
              <a:t>In watt is dat 668 µmol/m²/s x 0,201 = 174 watt/m2</a:t>
            </a:r>
          </a:p>
          <a:p>
            <a:endParaRPr lang="nl-NL" sz="2200" dirty="0"/>
          </a:p>
          <a:p>
            <a:endParaRPr lang="nl-NL" dirty="0"/>
          </a:p>
          <a:p>
            <a:endParaRPr lang="nl-NL" dirty="0"/>
          </a:p>
          <a:p>
            <a:endParaRPr lang="nl-NL" dirty="0"/>
          </a:p>
        </p:txBody>
      </p:sp>
    </p:spTree>
    <p:extLst>
      <p:ext uri="{BB962C8B-B14F-4D97-AF65-F5344CB8AC3E}">
        <p14:creationId xmlns:p14="http://schemas.microsoft.com/office/powerpoint/2010/main" val="638617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5956B-0EC1-A4D1-9486-72978AE0D78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D7CA57-2638-DA81-1D04-0C7E768E71E9}"/>
              </a:ext>
            </a:extLst>
          </p:cNvPr>
          <p:cNvSpPr>
            <a:spLocks noGrp="1"/>
          </p:cNvSpPr>
          <p:nvPr>
            <p:ph type="title"/>
          </p:nvPr>
        </p:nvSpPr>
        <p:spPr/>
        <p:txBody>
          <a:bodyPr/>
          <a:lstStyle/>
          <a:p>
            <a:endParaRPr lang="nl-NL"/>
          </a:p>
        </p:txBody>
      </p:sp>
      <p:pic>
        <p:nvPicPr>
          <p:cNvPr id="4" name="Tijdelijke aanduiding voor inhoud 3" descr="Toepassing van belichting in de tuinbouw - Google Chrome">
            <a:extLst>
              <a:ext uri="{FF2B5EF4-FFF2-40B4-BE49-F238E27FC236}">
                <a16:creationId xmlns:a16="http://schemas.microsoft.com/office/drawing/2014/main" id="{04F3E76B-7EF6-4834-7A86-515CC240156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994" t="23096" r="18018" b="40535"/>
          <a:stretch/>
        </p:blipFill>
        <p:spPr>
          <a:xfrm>
            <a:off x="286755" y="0"/>
            <a:ext cx="8400045" cy="2866330"/>
          </a:xfrm>
        </p:spPr>
      </p:pic>
      <p:sp>
        <p:nvSpPr>
          <p:cNvPr id="5" name="Tekstvak 4">
            <a:extLst>
              <a:ext uri="{FF2B5EF4-FFF2-40B4-BE49-F238E27FC236}">
                <a16:creationId xmlns:a16="http://schemas.microsoft.com/office/drawing/2014/main" id="{06EE7760-DF59-1993-32F6-727F1779D5DF}"/>
              </a:ext>
            </a:extLst>
          </p:cNvPr>
          <p:cNvSpPr txBox="1"/>
          <p:nvPr/>
        </p:nvSpPr>
        <p:spPr>
          <a:xfrm>
            <a:off x="611560" y="2996952"/>
            <a:ext cx="7920880" cy="4985980"/>
          </a:xfrm>
          <a:prstGeom prst="rect">
            <a:avLst/>
          </a:prstGeom>
          <a:noFill/>
        </p:spPr>
        <p:txBody>
          <a:bodyPr wrap="square" rtlCol="0">
            <a:spAutoFit/>
          </a:bodyPr>
          <a:lstStyle/>
          <a:p>
            <a:r>
              <a:rPr lang="nl-NL" sz="2200" dirty="0"/>
              <a:t>Ik wil een DLI van 25 mol hebben,</a:t>
            </a:r>
          </a:p>
          <a:p>
            <a:r>
              <a:rPr lang="nl-NL" sz="2200" dirty="0"/>
              <a:t>Ik heb een instraling van 200 µmol/m²/s gedurende 8 uur.</a:t>
            </a:r>
          </a:p>
          <a:p>
            <a:r>
              <a:rPr lang="nl-NL" sz="2200" dirty="0"/>
              <a:t>Hoeveel watt moet ik dan </a:t>
            </a:r>
            <a:r>
              <a:rPr lang="nl-NL" sz="2200" dirty="0" err="1"/>
              <a:t>bijbelichten</a:t>
            </a:r>
            <a:r>
              <a:rPr lang="nl-NL" sz="2200" dirty="0"/>
              <a:t> in die 8 uur ?</a:t>
            </a:r>
          </a:p>
          <a:p>
            <a:endParaRPr lang="nl-NL" sz="2200" dirty="0"/>
          </a:p>
          <a:p>
            <a:r>
              <a:rPr lang="nl-NL" sz="2200" dirty="0"/>
              <a:t>25 mol = 25.000.000 µmol/m²/dag / (8 uur x 60 minuten x 60 sec= 28800</a:t>
            </a:r>
            <a:br>
              <a:rPr lang="nl-NL" sz="2200" dirty="0"/>
            </a:br>
            <a:r>
              <a:rPr lang="nl-NL" sz="2200" dirty="0"/>
              <a:t>= 868 µmol/m²/s </a:t>
            </a:r>
          </a:p>
          <a:p>
            <a:endParaRPr lang="nl-NL" sz="2200" dirty="0"/>
          </a:p>
          <a:p>
            <a:r>
              <a:rPr lang="nl-NL" sz="2200" dirty="0"/>
              <a:t>Dus bij belichten 868 µmol/m²/s  - 200 µmol/m²/s = 668 µmol/m²/s</a:t>
            </a:r>
          </a:p>
          <a:p>
            <a:endParaRPr lang="nl-NL" sz="2200" dirty="0"/>
          </a:p>
          <a:p>
            <a:r>
              <a:rPr lang="nl-NL" sz="2200" dirty="0"/>
              <a:t>In watt is dat 668 µmol/m²/s x 0,201 = 174 watt/m2</a:t>
            </a:r>
          </a:p>
          <a:p>
            <a:endParaRPr lang="nl-NL" sz="2200" dirty="0"/>
          </a:p>
          <a:p>
            <a:endParaRPr lang="nl-NL" dirty="0"/>
          </a:p>
          <a:p>
            <a:endParaRPr lang="nl-NL" dirty="0"/>
          </a:p>
          <a:p>
            <a:endParaRPr lang="nl-NL" dirty="0"/>
          </a:p>
        </p:txBody>
      </p:sp>
    </p:spTree>
    <p:extLst>
      <p:ext uri="{BB962C8B-B14F-4D97-AF65-F5344CB8AC3E}">
        <p14:creationId xmlns:p14="http://schemas.microsoft.com/office/powerpoint/2010/main" val="2366304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4" end="4"/>
                                            </p:txEl>
                                          </p:spTgt>
                                        </p:tgtEl>
                                        <p:attrNameLst>
                                          <p:attrName>style.visibility</p:attrName>
                                        </p:attrNameLst>
                                      </p:cBhvr>
                                      <p:to>
                                        <p:strVal val="visible"/>
                                      </p:to>
                                    </p:set>
                                    <p:animEffect transition="in" filter="fade">
                                      <p:cBhvr>
                                        <p:cTn id="14" dur="1000"/>
                                        <p:tgtEl>
                                          <p:spTgt spid="5">
                                            <p:txEl>
                                              <p:pRg st="4" end="4"/>
                                            </p:txEl>
                                          </p:spTgt>
                                        </p:tgtEl>
                                      </p:cBhvr>
                                    </p:animEffect>
                                    <p:anim calcmode="lin" valueType="num">
                                      <p:cBhvr>
                                        <p:cTn id="15"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Effect transition="in" filter="fade">
                                      <p:cBhvr>
                                        <p:cTn id="21" dur="1000"/>
                                        <p:tgtEl>
                                          <p:spTgt spid="5">
                                            <p:txEl>
                                              <p:pRg st="6" end="6"/>
                                            </p:txEl>
                                          </p:spTgt>
                                        </p:tgtEl>
                                      </p:cBhvr>
                                    </p:animEffect>
                                    <p:anim calcmode="lin" valueType="num">
                                      <p:cBhvr>
                                        <p:cTn id="22"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xEl>
                                              <p:pRg st="8" end="8"/>
                                            </p:txEl>
                                          </p:spTgt>
                                        </p:tgtEl>
                                        <p:attrNameLst>
                                          <p:attrName>style.visibility</p:attrName>
                                        </p:attrNameLst>
                                      </p:cBhvr>
                                      <p:to>
                                        <p:strVal val="visible"/>
                                      </p:to>
                                    </p:set>
                                    <p:animEffect transition="in" filter="fade">
                                      <p:cBhvr>
                                        <p:cTn id="28" dur="1000"/>
                                        <p:tgtEl>
                                          <p:spTgt spid="5">
                                            <p:txEl>
                                              <p:pRg st="8" end="8"/>
                                            </p:txEl>
                                          </p:spTgt>
                                        </p:tgtEl>
                                      </p:cBhvr>
                                    </p:animEffect>
                                    <p:anim calcmode="lin" valueType="num">
                                      <p:cBhvr>
                                        <p:cTn id="29"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l"/>
            <a:r>
              <a:rPr lang="nl-NL" dirty="0"/>
              <a:t>Zelf meten</a:t>
            </a:r>
          </a:p>
        </p:txBody>
      </p:sp>
      <p:sp>
        <p:nvSpPr>
          <p:cNvPr id="3" name="Tijdelijke aanduiding voor inhoud 2"/>
          <p:cNvSpPr>
            <a:spLocks noGrp="1"/>
          </p:cNvSpPr>
          <p:nvPr>
            <p:ph idx="1"/>
          </p:nvPr>
        </p:nvSpPr>
        <p:spPr>
          <a:xfrm>
            <a:off x="323528" y="1417638"/>
            <a:ext cx="8229600" cy="4525963"/>
          </a:xfrm>
        </p:spPr>
        <p:txBody>
          <a:bodyPr>
            <a:normAutofit/>
          </a:bodyPr>
          <a:lstStyle/>
          <a:p>
            <a:endParaRPr lang="nl-NL" sz="2000" dirty="0"/>
          </a:p>
          <a:p>
            <a:r>
              <a:rPr lang="nl-NL" sz="2000" b="1" dirty="0"/>
              <a:t>Vorm groepjes van 3 personen</a:t>
            </a:r>
          </a:p>
          <a:p>
            <a:endParaRPr lang="nl-NL" sz="2000" dirty="0"/>
          </a:p>
          <a:p>
            <a:r>
              <a:rPr lang="nl-NL" sz="2000" dirty="0"/>
              <a:t>Meet tussen de komkommers, bij de steenwol mat, op 1 meter hoogte en bovenin, de PAR en reken om naar mol/m2/dag</a:t>
            </a:r>
          </a:p>
          <a:p>
            <a:endParaRPr lang="nl-NL" sz="2000" dirty="0"/>
          </a:p>
          <a:p>
            <a:r>
              <a:rPr lang="nl-NL" sz="2000" dirty="0"/>
              <a:t>Meet bij de gerbera’s bij de bloem, en bij het blad de PAR, reken dit om naar mol/m2/dag</a:t>
            </a:r>
          </a:p>
          <a:p>
            <a:pPr marL="0" indent="0">
              <a:buNone/>
            </a:pPr>
            <a:r>
              <a:rPr lang="nl-NL" sz="2000" dirty="0"/>
              <a:t> </a:t>
            </a:r>
          </a:p>
        </p:txBody>
      </p:sp>
      <p:pic>
        <p:nvPicPr>
          <p:cNvPr id="7170" name="Picture 2" descr="De teelt – Komkommer Kwekerij Noord-Oost">
            <a:extLst>
              <a:ext uri="{FF2B5EF4-FFF2-40B4-BE49-F238E27FC236}">
                <a16:creationId xmlns:a16="http://schemas.microsoft.com/office/drawing/2014/main" id="{7029B3D7-B161-4359-9B21-7D0EE16E46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581128"/>
            <a:ext cx="3305175" cy="1381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172" name="Picture 4" descr="Gerd Berghs">
            <a:extLst>
              <a:ext uri="{FF2B5EF4-FFF2-40B4-BE49-F238E27FC236}">
                <a16:creationId xmlns:a16="http://schemas.microsoft.com/office/drawing/2014/main" id="{E5EA0D3A-4071-4DF3-BAA5-5EF763A5AA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4437112"/>
            <a:ext cx="3267075" cy="1400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801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Oefeningen</a:t>
            </a:r>
          </a:p>
        </p:txBody>
      </p:sp>
      <p:sp>
        <p:nvSpPr>
          <p:cNvPr id="3" name="Tijdelijke aanduiding voor inhoud 2"/>
          <p:cNvSpPr>
            <a:spLocks noGrp="1"/>
          </p:cNvSpPr>
          <p:nvPr>
            <p:ph idx="1"/>
          </p:nvPr>
        </p:nvSpPr>
        <p:spPr>
          <a:xfrm>
            <a:off x="457200" y="1196752"/>
            <a:ext cx="8229600" cy="5544616"/>
          </a:xfrm>
        </p:spPr>
        <p:txBody>
          <a:bodyPr>
            <a:normAutofit/>
          </a:bodyPr>
          <a:lstStyle/>
          <a:p>
            <a:pPr marL="457200" indent="-457200">
              <a:buFont typeface="+mj-lt"/>
              <a:buAutoNum type="arabicPeriod"/>
            </a:pPr>
            <a:r>
              <a:rPr lang="nl-NL" sz="2400" dirty="0"/>
              <a:t>Hoeveel µmol/m²/s is 5000 lux in de kas?</a:t>
            </a:r>
            <a:br>
              <a:rPr lang="nl-NL" sz="2400" dirty="0"/>
            </a:br>
            <a:r>
              <a:rPr lang="nl-NL" sz="2400" dirty="0"/>
              <a:t>Hoeveel mol/m2/dag is dit?</a:t>
            </a:r>
          </a:p>
          <a:p>
            <a:pPr marL="457200" indent="-457200">
              <a:buFont typeface="+mj-lt"/>
              <a:buAutoNum type="arabicPeriod"/>
            </a:pPr>
            <a:r>
              <a:rPr lang="nl-NL" sz="2400" dirty="0"/>
              <a:t>Als we spreken over 100 watt/m2 aan bij belichting, hoeveel µmol/m²/s is dit?</a:t>
            </a:r>
          </a:p>
          <a:p>
            <a:pPr marL="457200" indent="-457200">
              <a:buFont typeface="+mj-lt"/>
              <a:buAutoNum type="arabicPeriod"/>
            </a:pPr>
            <a:r>
              <a:rPr lang="nl-NL" sz="2400" dirty="0"/>
              <a:t>Een tomaat heeft 25 mol/m2/dag nodig,  we hebben 8 uur er dacht licht, hoeveel µmol/m²/s heb je dan nodig?</a:t>
            </a:r>
          </a:p>
          <a:p>
            <a:pPr marL="457200" indent="-457200">
              <a:buFont typeface="+mj-lt"/>
              <a:buAutoNum type="arabicPeriod"/>
            </a:pPr>
            <a:r>
              <a:rPr lang="nl-NL" sz="2400" dirty="0"/>
              <a:t>Aardbeien hebben 20 mol/m2/dag nodig, hoeveel µmol/m²/s is dit?</a:t>
            </a:r>
          </a:p>
          <a:p>
            <a:pPr marL="457200" indent="-457200">
              <a:buFont typeface="+mj-lt"/>
              <a:buAutoNum type="arabicPeriod"/>
            </a:pPr>
            <a:r>
              <a:rPr lang="nl-NL" sz="2400" dirty="0"/>
              <a:t>In een kas belichten we met 125 µmol/m²/s bij, hoeveel Lux is dit?</a:t>
            </a:r>
          </a:p>
          <a:p>
            <a:pPr marL="457200" indent="-457200">
              <a:buFont typeface="+mj-lt"/>
              <a:buAutoNum type="arabicPeriod"/>
            </a:pPr>
            <a:r>
              <a:rPr lang="nl-NL" sz="2400" dirty="0"/>
              <a:t>We hebben 250 Lux zonlicht, hoeveel µmol/m²/s is dit?</a:t>
            </a:r>
            <a:br>
              <a:rPr lang="nl-NL" sz="2400" dirty="0"/>
            </a:br>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sz="2400" dirty="0"/>
          </a:p>
          <a:p>
            <a:endParaRPr lang="nl-NL" dirty="0"/>
          </a:p>
          <a:p>
            <a:endParaRPr lang="nl-NL" dirty="0"/>
          </a:p>
          <a:p>
            <a:endParaRPr lang="nl-NL" dirty="0"/>
          </a:p>
          <a:p>
            <a:endParaRPr lang="nl-NL" dirty="0"/>
          </a:p>
        </p:txBody>
      </p:sp>
    </p:spTree>
    <p:extLst>
      <p:ext uri="{BB962C8B-B14F-4D97-AF65-F5344CB8AC3E}">
        <p14:creationId xmlns:p14="http://schemas.microsoft.com/office/powerpoint/2010/main" val="12759008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Praktijkproef</a:t>
            </a:r>
          </a:p>
        </p:txBody>
      </p:sp>
      <p:sp>
        <p:nvSpPr>
          <p:cNvPr id="9" name="Tekstvak 8">
            <a:extLst>
              <a:ext uri="{FF2B5EF4-FFF2-40B4-BE49-F238E27FC236}">
                <a16:creationId xmlns:a16="http://schemas.microsoft.com/office/drawing/2014/main" id="{CCFFDCAA-2A69-4B1D-A2C5-EC612EA940AA}"/>
              </a:ext>
            </a:extLst>
          </p:cNvPr>
          <p:cNvSpPr txBox="1"/>
          <p:nvPr/>
        </p:nvSpPr>
        <p:spPr>
          <a:xfrm>
            <a:off x="861238" y="2297742"/>
            <a:ext cx="6515099" cy="1546577"/>
          </a:xfrm>
          <a:prstGeom prst="rect">
            <a:avLst/>
          </a:prstGeom>
          <a:noFill/>
        </p:spPr>
        <p:txBody>
          <a:bodyPr wrap="square" rtlCol="0">
            <a:spAutoFit/>
          </a:bodyPr>
          <a:lstStyle/>
          <a:p>
            <a:pPr marL="214313" indent="-214313">
              <a:buFont typeface="Arial" panose="020B0604020202020204" pitchFamily="34" charset="0"/>
              <a:buChar char="•"/>
            </a:pPr>
            <a:r>
              <a:rPr lang="nl-NL" sz="1350" dirty="0"/>
              <a:t>Meet de hoogte van de plant van de diverse proeven en bereken de lengtegroei per week</a:t>
            </a:r>
          </a:p>
          <a:p>
            <a:pPr marL="214313" indent="-214313">
              <a:buFont typeface="Arial" panose="020B0604020202020204" pitchFamily="34" charset="0"/>
              <a:buChar char="•"/>
            </a:pPr>
            <a:r>
              <a:rPr lang="nl-NL" sz="1350" dirty="0"/>
              <a:t>Schrijf dit op in het Excelbestand</a:t>
            </a:r>
          </a:p>
          <a:p>
            <a:pPr marL="214313" indent="-214313">
              <a:buFont typeface="Arial" panose="020B0604020202020204" pitchFamily="34" charset="0"/>
              <a:buChar char="•"/>
            </a:pPr>
            <a:r>
              <a:rPr lang="nl-NL" sz="1350" dirty="0"/>
              <a:t>Meet met de PAR meter het Par licht bij de proeven en schrijf dit op</a:t>
            </a:r>
          </a:p>
          <a:p>
            <a:pPr marL="214313" indent="-214313">
              <a:buFont typeface="Arial" panose="020B0604020202020204" pitchFamily="34" charset="0"/>
              <a:buChar char="•"/>
            </a:pPr>
            <a:r>
              <a:rPr lang="nl-NL" sz="1350" dirty="0"/>
              <a:t>Maak een foto van de 0-proef naast een plant van de praktijkproef en beschrijf de verschillen.</a:t>
            </a:r>
          </a:p>
          <a:p>
            <a:pPr marL="214313" indent="-214313">
              <a:buFont typeface="Arial" panose="020B0604020202020204" pitchFamily="34" charset="0"/>
              <a:buChar char="•"/>
            </a:pPr>
            <a:endParaRPr lang="nl-NL" sz="1350" dirty="0"/>
          </a:p>
        </p:txBody>
      </p:sp>
      <p:pic>
        <p:nvPicPr>
          <p:cNvPr id="1026" name="Picture 2" descr="Ken de Natuur">
            <a:extLst>
              <a:ext uri="{FF2B5EF4-FFF2-40B4-BE49-F238E27FC236}">
                <a16:creationId xmlns:a16="http://schemas.microsoft.com/office/drawing/2014/main" id="{82A42D26-1015-448E-9CF0-82B35395D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238" y="3813142"/>
            <a:ext cx="2445303" cy="17103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leurplaat fotograaf. Gratis kleurplaten om te printen - afb 2860.">
            <a:extLst>
              <a:ext uri="{FF2B5EF4-FFF2-40B4-BE49-F238E27FC236}">
                <a16:creationId xmlns:a16="http://schemas.microsoft.com/office/drawing/2014/main" id="{8177FDF0-5F7E-42B9-B9EE-6AEC558337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2006" y="3508099"/>
            <a:ext cx="1496372" cy="2113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880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xEl>
                                              <p:pRg st="1" end="1"/>
                                            </p:txEl>
                                          </p:spTgt>
                                        </p:tgtEl>
                                        <p:attrNameLst>
                                          <p:attrName>style.visibility</p:attrName>
                                        </p:attrNameLst>
                                      </p:cBhvr>
                                      <p:to>
                                        <p:strVal val="visible"/>
                                      </p:to>
                                    </p:set>
                                    <p:animEffect transition="in" filter="fade">
                                      <p:cBhvr>
                                        <p:cTn id="18" dur="1000"/>
                                        <p:tgtEl>
                                          <p:spTgt spid="9">
                                            <p:txEl>
                                              <p:pRg st="1" end="1"/>
                                            </p:txEl>
                                          </p:spTgt>
                                        </p:tgtEl>
                                      </p:cBhvr>
                                    </p:animEffect>
                                    <p:anim calcmode="lin" valueType="num">
                                      <p:cBhvr>
                                        <p:cTn id="19"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9">
                                            <p:txEl>
                                              <p:pRg st="2" end="2"/>
                                            </p:txEl>
                                          </p:spTgt>
                                        </p:tgtEl>
                                        <p:attrNameLst>
                                          <p:attrName>style.visibility</p:attrName>
                                        </p:attrNameLst>
                                      </p:cBhvr>
                                      <p:to>
                                        <p:strVal val="visible"/>
                                      </p:to>
                                    </p:set>
                                    <p:animEffect transition="in" filter="fade">
                                      <p:cBhvr>
                                        <p:cTn id="25" dur="1000"/>
                                        <p:tgtEl>
                                          <p:spTgt spid="9">
                                            <p:txEl>
                                              <p:pRg st="2" end="2"/>
                                            </p:txEl>
                                          </p:spTgt>
                                        </p:tgtEl>
                                      </p:cBhvr>
                                    </p:animEffect>
                                    <p:anim calcmode="lin" valueType="num">
                                      <p:cBhvr>
                                        <p:cTn id="26"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9">
                                            <p:txEl>
                                              <p:pRg st="3" end="3"/>
                                            </p:txEl>
                                          </p:spTgt>
                                        </p:tgtEl>
                                        <p:attrNameLst>
                                          <p:attrName>style.visibility</p:attrName>
                                        </p:attrNameLst>
                                      </p:cBhvr>
                                      <p:to>
                                        <p:strVal val="visible"/>
                                      </p:to>
                                    </p:set>
                                    <p:animEffect transition="in" filter="fade">
                                      <p:cBhvr>
                                        <p:cTn id="32" dur="1000"/>
                                        <p:tgtEl>
                                          <p:spTgt spid="9">
                                            <p:txEl>
                                              <p:pRg st="3" end="3"/>
                                            </p:txEl>
                                          </p:spTgt>
                                        </p:tgtEl>
                                      </p:cBhvr>
                                    </p:animEffect>
                                    <p:anim calcmode="lin" valueType="num">
                                      <p:cBhvr>
                                        <p:cTn id="33"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286297-5B4D-437D-9C77-79D58AEC725D}"/>
              </a:ext>
            </a:extLst>
          </p:cNvPr>
          <p:cNvSpPr>
            <a:spLocks noGrp="1"/>
          </p:cNvSpPr>
          <p:nvPr>
            <p:ph type="title"/>
          </p:nvPr>
        </p:nvSpPr>
        <p:spPr>
          <a:xfrm>
            <a:off x="-108520" y="620688"/>
            <a:ext cx="8229600" cy="1143000"/>
          </a:xfrm>
        </p:spPr>
        <p:txBody>
          <a:bodyPr>
            <a:normAutofit fontScale="90000"/>
          </a:bodyPr>
          <a:lstStyle/>
          <a:p>
            <a:pPr algn="l"/>
            <a:r>
              <a:rPr lang="nl-NL" dirty="0"/>
              <a:t>       Wat is licht?</a:t>
            </a:r>
            <a:br>
              <a:rPr lang="nl-NL" dirty="0"/>
            </a:br>
            <a:br>
              <a:rPr lang="nl-NL" dirty="0"/>
            </a:br>
            <a:endParaRPr lang="nl-NL" dirty="0"/>
          </a:p>
        </p:txBody>
      </p:sp>
      <p:pic>
        <p:nvPicPr>
          <p:cNvPr id="4" name="Onlinemedia 3" title="Wat is licht?">
            <a:hlinkClick r:id="" action="ppaction://media"/>
            <a:extLst>
              <a:ext uri="{FF2B5EF4-FFF2-40B4-BE49-F238E27FC236}">
                <a16:creationId xmlns:a16="http://schemas.microsoft.com/office/drawing/2014/main" id="{C72D5AA0-3DB1-471A-8942-3A2681C0C0B8}"/>
              </a:ext>
            </a:extLst>
          </p:cNvPr>
          <p:cNvPicPr>
            <a:picLocks noGrp="1" noRot="1" noChangeAspect="1"/>
          </p:cNvPicPr>
          <p:nvPr>
            <p:ph idx="1"/>
            <a:videoFile r:link="rId1"/>
          </p:nvPr>
        </p:nvPicPr>
        <p:blipFill>
          <a:blip r:embed="rId3"/>
          <a:stretch>
            <a:fillRect/>
          </a:stretch>
        </p:blipFill>
        <p:spPr>
          <a:xfrm>
            <a:off x="287984" y="1340768"/>
            <a:ext cx="7833096" cy="4406117"/>
          </a:xfrm>
          <a:prstGeom prst="rect">
            <a:avLst/>
          </a:prstGeom>
        </p:spPr>
      </p:pic>
      <p:sp>
        <p:nvSpPr>
          <p:cNvPr id="5" name="Rechthoek 4">
            <a:extLst>
              <a:ext uri="{FF2B5EF4-FFF2-40B4-BE49-F238E27FC236}">
                <a16:creationId xmlns:a16="http://schemas.microsoft.com/office/drawing/2014/main" id="{073F5D18-BA21-4CD0-8A86-E9C82076AE57}"/>
              </a:ext>
            </a:extLst>
          </p:cNvPr>
          <p:cNvSpPr/>
          <p:nvPr/>
        </p:nvSpPr>
        <p:spPr>
          <a:xfrm>
            <a:off x="107504" y="5867980"/>
            <a:ext cx="8625184" cy="738664"/>
          </a:xfrm>
          <a:prstGeom prst="rect">
            <a:avLst/>
          </a:prstGeom>
        </p:spPr>
        <p:txBody>
          <a:bodyPr wrap="square">
            <a:spAutoFit/>
          </a:bodyPr>
          <a:lstStyle/>
          <a:p>
            <a:r>
              <a:rPr lang="nl-NL" sz="1400" dirty="0">
                <a:solidFill>
                  <a:srgbClr val="030303"/>
                </a:solidFill>
                <a:latin typeface="Roboto"/>
              </a:rPr>
              <a:t>Licht is niet zwaar. Sterker nog, het reist met een snelheid van 300.000 kilometer per seconde door de ruimte. Onze belangrijkste lichtbron is de zon. Newton ontdekte dat zonlicht bestaat uit een regenboog van kleuren.</a:t>
            </a:r>
            <a:endParaRPr lang="nl-NL" sz="1400" dirty="0"/>
          </a:p>
        </p:txBody>
      </p:sp>
    </p:spTree>
    <p:extLst>
      <p:ext uri="{BB962C8B-B14F-4D97-AF65-F5344CB8AC3E}">
        <p14:creationId xmlns:p14="http://schemas.microsoft.com/office/powerpoint/2010/main" val="2755789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Lesprogramma dit blok</a:t>
            </a:r>
          </a:p>
        </p:txBody>
      </p:sp>
      <p:sp>
        <p:nvSpPr>
          <p:cNvPr id="4" name="Tekstvak 3">
            <a:extLst>
              <a:ext uri="{FF2B5EF4-FFF2-40B4-BE49-F238E27FC236}">
                <a16:creationId xmlns:a16="http://schemas.microsoft.com/office/drawing/2014/main" id="{BE5E9AAC-8AFC-4CA9-B89F-13D11A0216BE}"/>
              </a:ext>
            </a:extLst>
          </p:cNvPr>
          <p:cNvSpPr txBox="1"/>
          <p:nvPr/>
        </p:nvSpPr>
        <p:spPr>
          <a:xfrm>
            <a:off x="922020" y="2068830"/>
            <a:ext cx="6263640" cy="3000821"/>
          </a:xfrm>
          <a:prstGeom prst="rect">
            <a:avLst/>
          </a:prstGeom>
          <a:noFill/>
        </p:spPr>
        <p:txBody>
          <a:bodyPr wrap="square" rtlCol="0">
            <a:spAutoFit/>
          </a:bodyPr>
          <a:lstStyle/>
          <a:p>
            <a:pPr marL="214313" indent="-214313">
              <a:buFont typeface="Arial" panose="020B0604020202020204" pitchFamily="34" charset="0"/>
              <a:buChar char="•"/>
            </a:pPr>
            <a:r>
              <a:rPr lang="nl-NL" sz="2100" dirty="0"/>
              <a:t>Les 1: Kleur licht</a:t>
            </a:r>
          </a:p>
          <a:p>
            <a:pPr marL="214313" indent="-214313">
              <a:buFont typeface="Arial" panose="020B0604020202020204" pitchFamily="34" charset="0"/>
              <a:buChar char="•"/>
            </a:pPr>
            <a:r>
              <a:rPr lang="nl-NL" sz="2100" dirty="0"/>
              <a:t>Les 2: Licht</a:t>
            </a:r>
          </a:p>
          <a:p>
            <a:pPr marL="214313" indent="-214313">
              <a:buFont typeface="Arial" panose="020B0604020202020204" pitchFamily="34" charset="0"/>
              <a:buChar char="•"/>
            </a:pPr>
            <a:r>
              <a:rPr lang="nl-NL" sz="2100" dirty="0"/>
              <a:t>Les 3: Licht meten</a:t>
            </a:r>
          </a:p>
          <a:p>
            <a:pPr marL="214313" indent="-214313">
              <a:buFont typeface="Arial" panose="020B0604020202020204" pitchFamily="34" charset="0"/>
              <a:buChar char="•"/>
            </a:pPr>
            <a:r>
              <a:rPr lang="nl-NL" sz="2100" dirty="0"/>
              <a:t>Les 4: Hoe reageert een plant op licht</a:t>
            </a:r>
          </a:p>
          <a:p>
            <a:pPr marL="214313" indent="-214313">
              <a:buFont typeface="Arial" panose="020B0604020202020204" pitchFamily="34" charset="0"/>
              <a:buChar char="•"/>
            </a:pPr>
            <a:r>
              <a:rPr lang="nl-NL" sz="2100" dirty="0"/>
              <a:t>Les 5: Goede Vrijdag</a:t>
            </a:r>
          </a:p>
          <a:p>
            <a:pPr marL="214313" indent="-214313">
              <a:buFont typeface="Arial" panose="020B0604020202020204" pitchFamily="34" charset="0"/>
              <a:buChar char="•"/>
            </a:pPr>
            <a:r>
              <a:rPr lang="nl-NL" sz="2100" dirty="0"/>
              <a:t>Les 6: Type licht</a:t>
            </a:r>
          </a:p>
          <a:p>
            <a:pPr marL="214313" indent="-214313">
              <a:buFont typeface="Arial" panose="020B0604020202020204" pitchFamily="34" charset="0"/>
              <a:buChar char="•"/>
            </a:pPr>
            <a:r>
              <a:rPr lang="nl-NL" sz="2100" dirty="0"/>
              <a:t>Les 7: Vakantie</a:t>
            </a:r>
          </a:p>
          <a:p>
            <a:pPr marL="214313" indent="-214313">
              <a:buFont typeface="Arial" panose="020B0604020202020204" pitchFamily="34" charset="0"/>
              <a:buChar char="•"/>
            </a:pPr>
            <a:r>
              <a:rPr lang="nl-NL" sz="2100" dirty="0"/>
              <a:t>Les 8: Herhaling</a:t>
            </a:r>
          </a:p>
          <a:p>
            <a:pPr marL="214313" indent="-214313">
              <a:buFont typeface="Arial" panose="020B0604020202020204" pitchFamily="34" charset="0"/>
              <a:buChar char="•"/>
            </a:pPr>
            <a:r>
              <a:rPr lang="nl-NL" sz="2100" dirty="0"/>
              <a:t>Les 9: Toets</a:t>
            </a:r>
          </a:p>
        </p:txBody>
      </p:sp>
      <p:pic>
        <p:nvPicPr>
          <p:cNvPr id="5" name="Afbeelding 4">
            <a:extLst>
              <a:ext uri="{FF2B5EF4-FFF2-40B4-BE49-F238E27FC236}">
                <a16:creationId xmlns:a16="http://schemas.microsoft.com/office/drawing/2014/main" id="{FA45639C-A3D7-DF3D-22AF-0C503D48C51C}"/>
              </a:ext>
            </a:extLst>
          </p:cNvPr>
          <p:cNvPicPr>
            <a:picLocks noChangeAspect="1"/>
          </p:cNvPicPr>
          <p:nvPr/>
        </p:nvPicPr>
        <p:blipFill>
          <a:blip r:embed="rId3"/>
          <a:stretch>
            <a:fillRect/>
          </a:stretch>
        </p:blipFill>
        <p:spPr>
          <a:xfrm>
            <a:off x="5567542" y="1255971"/>
            <a:ext cx="1999862" cy="1990974"/>
          </a:xfrm>
          <a:prstGeom prst="rect">
            <a:avLst/>
          </a:prstGeom>
        </p:spPr>
      </p:pic>
    </p:spTree>
    <p:extLst>
      <p:ext uri="{BB962C8B-B14F-4D97-AF65-F5344CB8AC3E}">
        <p14:creationId xmlns:p14="http://schemas.microsoft.com/office/powerpoint/2010/main" val="143457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afbeelding 3">
            <a:extLst>
              <a:ext uri="{FF2B5EF4-FFF2-40B4-BE49-F238E27FC236}">
                <a16:creationId xmlns:a16="http://schemas.microsoft.com/office/drawing/2014/main" id="{EF8E0968-A750-3A32-A707-9915034922E8}"/>
              </a:ext>
            </a:extLst>
          </p:cNvPr>
          <p:cNvPicPr>
            <a:picLocks noGrp="1" noChangeAspect="1"/>
          </p:cNvPicPr>
          <p:nvPr>
            <p:ph idx="1"/>
          </p:nvPr>
        </p:nvPicPr>
        <p:blipFill>
          <a:blip r:embed="rId2"/>
          <a:stretch/>
        </p:blipFill>
        <p:spPr>
          <a:xfrm>
            <a:off x="90488" y="829724"/>
            <a:ext cx="8963025" cy="5198553"/>
          </a:xfrm>
          <a:noFill/>
        </p:spPr>
      </p:pic>
    </p:spTree>
    <p:extLst>
      <p:ext uri="{BB962C8B-B14F-4D97-AF65-F5344CB8AC3E}">
        <p14:creationId xmlns:p14="http://schemas.microsoft.com/office/powerpoint/2010/main" val="354910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1255971"/>
            <a:ext cx="5741582" cy="461665"/>
          </a:xfrm>
          <a:prstGeom prst="rect">
            <a:avLst/>
          </a:prstGeom>
          <a:noFill/>
        </p:spPr>
        <p:txBody>
          <a:bodyPr wrap="square" rtlCol="0">
            <a:spAutoFit/>
          </a:bodyPr>
          <a:lstStyle/>
          <a:p>
            <a:r>
              <a:rPr lang="nl-NL" sz="2400" b="1" dirty="0"/>
              <a:t>Lesprogramma vandaag</a:t>
            </a:r>
          </a:p>
        </p:txBody>
      </p:sp>
      <p:sp>
        <p:nvSpPr>
          <p:cNvPr id="4" name="Tekstvak 3">
            <a:extLst>
              <a:ext uri="{FF2B5EF4-FFF2-40B4-BE49-F238E27FC236}">
                <a16:creationId xmlns:a16="http://schemas.microsoft.com/office/drawing/2014/main" id="{BE5E9AAC-8AFC-4CA9-B89F-13D11A0216BE}"/>
              </a:ext>
            </a:extLst>
          </p:cNvPr>
          <p:cNvSpPr txBox="1"/>
          <p:nvPr/>
        </p:nvSpPr>
        <p:spPr>
          <a:xfrm>
            <a:off x="861238" y="2068830"/>
            <a:ext cx="6263640" cy="2877711"/>
          </a:xfrm>
          <a:prstGeom prst="rect">
            <a:avLst/>
          </a:prstGeom>
          <a:noFill/>
        </p:spPr>
        <p:txBody>
          <a:bodyPr wrap="square" rtlCol="0">
            <a:spAutoFit/>
          </a:bodyPr>
          <a:lstStyle/>
          <a:p>
            <a:pPr marL="214313" indent="-214313">
              <a:buFont typeface="Arial" panose="020B0604020202020204" pitchFamily="34" charset="0"/>
              <a:buChar char="•"/>
            </a:pPr>
            <a:r>
              <a:rPr lang="nl-NL" sz="2200" dirty="0"/>
              <a:t>Wat weten we nog verleden week?</a:t>
            </a:r>
          </a:p>
          <a:p>
            <a:pPr marL="214313" indent="-214313">
              <a:buFont typeface="Arial" panose="020B0604020202020204" pitchFamily="34" charset="0"/>
              <a:buChar char="•"/>
            </a:pPr>
            <a:r>
              <a:rPr lang="nl-NL" sz="2200" dirty="0"/>
              <a:t>Lumen, lux, Watt en PAR</a:t>
            </a:r>
          </a:p>
          <a:p>
            <a:pPr marL="214313" indent="-214313">
              <a:buFont typeface="Arial" panose="020B0604020202020204" pitchFamily="34" charset="0"/>
              <a:buChar char="•"/>
            </a:pPr>
            <a:r>
              <a:rPr lang="nl-NL" sz="2200" dirty="0"/>
              <a:t>Hoe reageert een plant op licht</a:t>
            </a:r>
          </a:p>
          <a:p>
            <a:pPr marL="214313" indent="-214313">
              <a:buFont typeface="Arial" panose="020B0604020202020204" pitchFamily="34" charset="0"/>
              <a:buChar char="•"/>
            </a:pPr>
            <a:r>
              <a:rPr lang="nl-NL" sz="2200" dirty="0"/>
              <a:t>Fototropinen</a:t>
            </a:r>
          </a:p>
          <a:p>
            <a:pPr marL="214313" indent="-214313">
              <a:buFont typeface="Arial" panose="020B0604020202020204" pitchFamily="34" charset="0"/>
              <a:buChar char="•"/>
            </a:pPr>
            <a:r>
              <a:rPr lang="nl-NL" sz="2200" dirty="0"/>
              <a:t>Cryptochromen</a:t>
            </a:r>
          </a:p>
          <a:p>
            <a:pPr marL="214313" indent="-214313">
              <a:buFont typeface="Arial" panose="020B0604020202020204" pitchFamily="34" charset="0"/>
              <a:buChar char="•"/>
            </a:pPr>
            <a:r>
              <a:rPr lang="nl-NL" sz="2200" dirty="0"/>
              <a:t>Fytochromen</a:t>
            </a:r>
          </a:p>
          <a:p>
            <a:pPr marL="214313" indent="-214313">
              <a:buFont typeface="Arial" panose="020B0604020202020204" pitchFamily="34" charset="0"/>
              <a:buChar char="•"/>
            </a:pPr>
            <a:r>
              <a:rPr lang="nl-NL" sz="2200" dirty="0"/>
              <a:t>Afsluiting</a:t>
            </a:r>
          </a:p>
          <a:p>
            <a:pPr marL="214313" indent="-214313">
              <a:buFont typeface="Arial" panose="020B0604020202020204" pitchFamily="34" charset="0"/>
              <a:buChar char="•"/>
            </a:pPr>
            <a:endParaRPr lang="nl-NL" sz="1350" dirty="0"/>
          </a:p>
          <a:p>
            <a:pPr marL="214313" indent="-214313">
              <a:buFont typeface="Arial" panose="020B0604020202020204" pitchFamily="34" charset="0"/>
              <a:buChar char="•"/>
            </a:pPr>
            <a:endParaRPr lang="nl-NL" sz="1350" dirty="0"/>
          </a:p>
        </p:txBody>
      </p:sp>
      <p:pic>
        <p:nvPicPr>
          <p:cNvPr id="5" name="Afbeelding 4">
            <a:extLst>
              <a:ext uri="{FF2B5EF4-FFF2-40B4-BE49-F238E27FC236}">
                <a16:creationId xmlns:a16="http://schemas.microsoft.com/office/drawing/2014/main" id="{23243AA0-32A3-400C-BC7F-F0CCC3C077F2}"/>
              </a:ext>
            </a:extLst>
          </p:cNvPr>
          <p:cNvPicPr>
            <a:picLocks noChangeAspect="1"/>
          </p:cNvPicPr>
          <p:nvPr/>
        </p:nvPicPr>
        <p:blipFill rotWithShape="1">
          <a:blip r:embed="rId2"/>
          <a:srcRect b="9419"/>
          <a:stretch/>
        </p:blipFill>
        <p:spPr>
          <a:xfrm>
            <a:off x="3993058" y="4025084"/>
            <a:ext cx="3808571" cy="1842914"/>
          </a:xfrm>
          <a:prstGeom prst="rect">
            <a:avLst/>
          </a:prstGeom>
        </p:spPr>
      </p:pic>
    </p:spTree>
    <p:extLst>
      <p:ext uri="{BB962C8B-B14F-4D97-AF65-F5344CB8AC3E}">
        <p14:creationId xmlns:p14="http://schemas.microsoft.com/office/powerpoint/2010/main" val="2766501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9A0873-0E2D-C0D9-F322-784989D93D3F}"/>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7AF9EB1-EE03-D44F-7F15-DE4D0004D8AF}"/>
              </a:ext>
            </a:extLst>
          </p:cNvPr>
          <p:cNvSpPr txBox="1"/>
          <p:nvPr/>
        </p:nvSpPr>
        <p:spPr>
          <a:xfrm>
            <a:off x="861238" y="548680"/>
            <a:ext cx="5741582" cy="523220"/>
          </a:xfrm>
          <a:prstGeom prst="rect">
            <a:avLst/>
          </a:prstGeom>
          <a:noFill/>
        </p:spPr>
        <p:txBody>
          <a:bodyPr wrap="square" rtlCol="0">
            <a:spAutoFit/>
          </a:bodyPr>
          <a:lstStyle/>
          <a:p>
            <a:pPr>
              <a:spcBef>
                <a:spcPct val="0"/>
              </a:spcBef>
            </a:pPr>
            <a:r>
              <a:rPr lang="nl-NL" sz="2800" b="1" dirty="0"/>
              <a:t>Lux, lumen, Watt en PAR</a:t>
            </a:r>
          </a:p>
        </p:txBody>
      </p:sp>
      <p:sp>
        <p:nvSpPr>
          <p:cNvPr id="4" name="Tekstvak 3">
            <a:extLst>
              <a:ext uri="{FF2B5EF4-FFF2-40B4-BE49-F238E27FC236}">
                <a16:creationId xmlns:a16="http://schemas.microsoft.com/office/drawing/2014/main" id="{39DB6FB7-158C-D4B3-07E5-23D387D9F13C}"/>
              </a:ext>
            </a:extLst>
          </p:cNvPr>
          <p:cNvSpPr txBox="1"/>
          <p:nvPr/>
        </p:nvSpPr>
        <p:spPr>
          <a:xfrm>
            <a:off x="861238" y="1484784"/>
            <a:ext cx="7023130" cy="2462213"/>
          </a:xfrm>
          <a:prstGeom prst="rect">
            <a:avLst/>
          </a:prstGeom>
          <a:noFill/>
        </p:spPr>
        <p:txBody>
          <a:bodyPr wrap="square" rtlCol="0">
            <a:spAutoFit/>
          </a:bodyPr>
          <a:lstStyle/>
          <a:p>
            <a:r>
              <a:rPr lang="nl-NL" sz="2200" dirty="0"/>
              <a:t>Als we werken met licht in de plantenteelt (zoals bij </a:t>
            </a:r>
            <a:r>
              <a:rPr lang="nl-NL" sz="2200" dirty="0" err="1"/>
              <a:t>LED-lampen</a:t>
            </a:r>
            <a:r>
              <a:rPr lang="nl-NL" sz="2200" dirty="0"/>
              <a:t> of groeilampen), gebruiken we verschillende woorden om het licht te meten. </a:t>
            </a:r>
          </a:p>
          <a:p>
            <a:endParaRPr lang="nl-NL" sz="2200" dirty="0"/>
          </a:p>
          <a:p>
            <a:r>
              <a:rPr lang="nl-NL" sz="2200" dirty="0"/>
              <a:t>Maar ze betekenen allemaal iets anders. </a:t>
            </a:r>
          </a:p>
          <a:p>
            <a:endParaRPr lang="nl-NL" sz="2200" dirty="0"/>
          </a:p>
          <a:p>
            <a:endParaRPr lang="nl-NL" sz="2200" dirty="0"/>
          </a:p>
        </p:txBody>
      </p:sp>
      <p:pic>
        <p:nvPicPr>
          <p:cNvPr id="5" name="Afbeelding 4">
            <a:extLst>
              <a:ext uri="{FF2B5EF4-FFF2-40B4-BE49-F238E27FC236}">
                <a16:creationId xmlns:a16="http://schemas.microsoft.com/office/drawing/2014/main" id="{2F0F5D57-8AD1-F692-BFB0-C2BA80027CD7}"/>
              </a:ext>
            </a:extLst>
          </p:cNvPr>
          <p:cNvPicPr>
            <a:picLocks noChangeAspect="1"/>
          </p:cNvPicPr>
          <p:nvPr/>
        </p:nvPicPr>
        <p:blipFill>
          <a:blip r:embed="rId2"/>
          <a:stretch>
            <a:fillRect/>
          </a:stretch>
        </p:blipFill>
        <p:spPr>
          <a:xfrm>
            <a:off x="1691680" y="3717032"/>
            <a:ext cx="4381725" cy="2730640"/>
          </a:xfrm>
          <a:prstGeom prst="rect">
            <a:avLst/>
          </a:prstGeom>
        </p:spPr>
      </p:pic>
    </p:spTree>
    <p:extLst>
      <p:ext uri="{BB962C8B-B14F-4D97-AF65-F5344CB8AC3E}">
        <p14:creationId xmlns:p14="http://schemas.microsoft.com/office/powerpoint/2010/main" val="26245021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356889DA-41A2-4552-A79A-4F80576CFD40}"/>
              </a:ext>
            </a:extLst>
          </p:cNvPr>
          <p:cNvSpPr txBox="1"/>
          <p:nvPr/>
        </p:nvSpPr>
        <p:spPr>
          <a:xfrm>
            <a:off x="861238" y="548680"/>
            <a:ext cx="5741582" cy="523220"/>
          </a:xfrm>
          <a:prstGeom prst="rect">
            <a:avLst/>
          </a:prstGeom>
          <a:noFill/>
        </p:spPr>
        <p:txBody>
          <a:bodyPr wrap="square" rtlCol="0">
            <a:spAutoFit/>
          </a:bodyPr>
          <a:lstStyle/>
          <a:p>
            <a:pPr>
              <a:spcBef>
                <a:spcPct val="0"/>
              </a:spcBef>
            </a:pPr>
            <a:r>
              <a:rPr lang="nl-NL" sz="2800" b="1" dirty="0"/>
              <a:t>Lumen, LUX, Watt en PAR</a:t>
            </a:r>
          </a:p>
        </p:txBody>
      </p:sp>
      <p:sp>
        <p:nvSpPr>
          <p:cNvPr id="4" name="Tekstvak 3">
            <a:extLst>
              <a:ext uri="{FF2B5EF4-FFF2-40B4-BE49-F238E27FC236}">
                <a16:creationId xmlns:a16="http://schemas.microsoft.com/office/drawing/2014/main" id="{BE5E9AAC-8AFC-4CA9-B89F-13D11A0216BE}"/>
              </a:ext>
            </a:extLst>
          </p:cNvPr>
          <p:cNvSpPr txBox="1"/>
          <p:nvPr/>
        </p:nvSpPr>
        <p:spPr>
          <a:xfrm>
            <a:off x="683568" y="1484784"/>
            <a:ext cx="6263640" cy="4832092"/>
          </a:xfrm>
          <a:prstGeom prst="rect">
            <a:avLst/>
          </a:prstGeom>
          <a:noFill/>
        </p:spPr>
        <p:txBody>
          <a:bodyPr wrap="square" rtlCol="0">
            <a:spAutoFit/>
          </a:bodyPr>
          <a:lstStyle/>
          <a:p>
            <a:r>
              <a:rPr lang="nl-NL" sz="2200" b="1" dirty="0">
                <a:solidFill>
                  <a:srgbClr val="0070C0"/>
                </a:solidFill>
              </a:rPr>
              <a:t>Lumen (lm)</a:t>
            </a:r>
          </a:p>
          <a:p>
            <a:r>
              <a:rPr lang="nl-NL" sz="2200" dirty="0"/>
              <a:t>Dit zegt hoeveel licht een lamp uitstraalt.</a:t>
            </a:r>
            <a:br>
              <a:rPr lang="nl-NL" sz="2200" dirty="0"/>
            </a:br>
            <a:r>
              <a:rPr lang="nl-NL" sz="2200" dirty="0"/>
              <a:t>Denk aan: Lumen = totaal licht dat uit de lamp komt (alle kanten op). </a:t>
            </a:r>
            <a:br>
              <a:rPr lang="nl-NL" sz="2200" dirty="0"/>
            </a:br>
            <a:r>
              <a:rPr lang="nl-NL" sz="2200" dirty="0"/>
              <a:t>	</a:t>
            </a:r>
            <a:r>
              <a:rPr lang="nl-NL" sz="2200" b="1" dirty="0"/>
              <a:t>Voorbeeld</a:t>
            </a:r>
            <a:r>
              <a:rPr lang="nl-NL" sz="2200" dirty="0"/>
              <a:t>: Een zaklamp met 1000 lumen is 	feller dan eentje met 200 lumen.</a:t>
            </a:r>
          </a:p>
          <a:p>
            <a:endParaRPr lang="nl-NL" sz="2200" dirty="0"/>
          </a:p>
          <a:p>
            <a:r>
              <a:rPr lang="nl-NL" sz="2200" b="1" dirty="0">
                <a:solidFill>
                  <a:srgbClr val="0070C0"/>
                </a:solidFill>
              </a:rPr>
              <a:t>LUX (lx)</a:t>
            </a:r>
            <a:br>
              <a:rPr lang="nl-NL" sz="2200" b="1" dirty="0">
                <a:solidFill>
                  <a:srgbClr val="0070C0"/>
                </a:solidFill>
              </a:rPr>
            </a:br>
            <a:r>
              <a:rPr lang="nl-NL" sz="2200" dirty="0"/>
              <a:t>Dit zegt hoeveel licht er op 1 plek komt.</a:t>
            </a:r>
            <a:br>
              <a:rPr lang="nl-NL" sz="2200" dirty="0"/>
            </a:br>
            <a:r>
              <a:rPr lang="nl-NL" sz="2200" dirty="0"/>
              <a:t>Denk aan: Lux = lumen per m² (vierkante meter).</a:t>
            </a:r>
          </a:p>
          <a:p>
            <a:r>
              <a:rPr lang="nl-NL" sz="2200" dirty="0"/>
              <a:t>	</a:t>
            </a:r>
            <a:r>
              <a:rPr lang="nl-NL" sz="2200" b="1" dirty="0"/>
              <a:t>Voorbeeld</a:t>
            </a:r>
            <a:r>
              <a:rPr lang="nl-NL" sz="2200" dirty="0"/>
              <a:t>: Als je een groeilamp heel hoog 	hangt, krijg je minder lux op je planten, want 	het licht verspreidt zich meer</a:t>
            </a:r>
            <a:r>
              <a:rPr lang="nl-NL" sz="2200" b="1" dirty="0"/>
              <a:t>.</a:t>
            </a:r>
          </a:p>
          <a:p>
            <a:endParaRPr lang="nl-NL" sz="2200" dirty="0"/>
          </a:p>
        </p:txBody>
      </p:sp>
      <p:pic>
        <p:nvPicPr>
          <p:cNvPr id="9" name="Afbeelding 8">
            <a:extLst>
              <a:ext uri="{FF2B5EF4-FFF2-40B4-BE49-F238E27FC236}">
                <a16:creationId xmlns:a16="http://schemas.microsoft.com/office/drawing/2014/main" id="{5EBE1F76-2213-5F22-EBE9-3F7D3A7044FF}"/>
              </a:ext>
            </a:extLst>
          </p:cNvPr>
          <p:cNvPicPr>
            <a:picLocks noChangeAspect="1"/>
          </p:cNvPicPr>
          <p:nvPr/>
        </p:nvPicPr>
        <p:blipFill>
          <a:blip r:embed="rId2"/>
          <a:stretch>
            <a:fillRect/>
          </a:stretch>
        </p:blipFill>
        <p:spPr>
          <a:xfrm>
            <a:off x="5796136" y="96339"/>
            <a:ext cx="3186643" cy="1792258"/>
          </a:xfrm>
          <a:prstGeom prst="rect">
            <a:avLst/>
          </a:prstGeom>
        </p:spPr>
      </p:pic>
    </p:spTree>
    <p:extLst>
      <p:ext uri="{BB962C8B-B14F-4D97-AF65-F5344CB8AC3E}">
        <p14:creationId xmlns:p14="http://schemas.microsoft.com/office/powerpoint/2010/main" val="290366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4" end="4"/>
                                            </p:txEl>
                                          </p:spTgt>
                                        </p:tgtEl>
                                        <p:attrNameLst>
                                          <p:attrName>style.visibility</p:attrName>
                                        </p:attrNameLst>
                                      </p:cBhvr>
                                      <p:to>
                                        <p:strVal val="visible"/>
                                      </p:to>
                                    </p:set>
                                    <p:animEffect transition="in" filter="fade">
                                      <p:cBhvr>
                                        <p:cTn id="12" dur="1000"/>
                                        <p:tgtEl>
                                          <p:spTgt spid="4">
                                            <p:txEl>
                                              <p:pRg st="4" end="4"/>
                                            </p:txEl>
                                          </p:spTgt>
                                        </p:tgtEl>
                                      </p:cBhvr>
                                    </p:animEffect>
                                    <p:anim calcmode="lin" valueType="num">
                                      <p:cBhvr>
                                        <p:cTn id="13"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119AB7-4CC1-CD92-AD68-BC9550C4366B}"/>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FD604C37-C70B-287F-169C-837BE56AE30E}"/>
              </a:ext>
            </a:extLst>
          </p:cNvPr>
          <p:cNvSpPr txBox="1"/>
          <p:nvPr/>
        </p:nvSpPr>
        <p:spPr>
          <a:xfrm>
            <a:off x="861238" y="548680"/>
            <a:ext cx="5741582" cy="523220"/>
          </a:xfrm>
          <a:prstGeom prst="rect">
            <a:avLst/>
          </a:prstGeom>
          <a:noFill/>
        </p:spPr>
        <p:txBody>
          <a:bodyPr wrap="square" rtlCol="0">
            <a:spAutoFit/>
          </a:bodyPr>
          <a:lstStyle/>
          <a:p>
            <a:pPr>
              <a:spcBef>
                <a:spcPct val="0"/>
              </a:spcBef>
            </a:pPr>
            <a:r>
              <a:rPr lang="nl-NL" sz="2800" b="1" dirty="0"/>
              <a:t>Lumen, LUX, Watt en PAR</a:t>
            </a:r>
          </a:p>
        </p:txBody>
      </p:sp>
      <p:sp>
        <p:nvSpPr>
          <p:cNvPr id="4" name="Tekstvak 3">
            <a:extLst>
              <a:ext uri="{FF2B5EF4-FFF2-40B4-BE49-F238E27FC236}">
                <a16:creationId xmlns:a16="http://schemas.microsoft.com/office/drawing/2014/main" id="{8F04DA44-DE37-1DB0-CD01-FC393B776B4D}"/>
              </a:ext>
            </a:extLst>
          </p:cNvPr>
          <p:cNvSpPr txBox="1"/>
          <p:nvPr/>
        </p:nvSpPr>
        <p:spPr>
          <a:xfrm>
            <a:off x="683568" y="1484784"/>
            <a:ext cx="7560840" cy="5170646"/>
          </a:xfrm>
          <a:prstGeom prst="rect">
            <a:avLst/>
          </a:prstGeom>
          <a:noFill/>
        </p:spPr>
        <p:txBody>
          <a:bodyPr wrap="square" rtlCol="0">
            <a:spAutoFit/>
          </a:bodyPr>
          <a:lstStyle/>
          <a:p>
            <a:r>
              <a:rPr lang="nl-NL" sz="2200" b="1" dirty="0">
                <a:solidFill>
                  <a:srgbClr val="0070C0"/>
                </a:solidFill>
              </a:rPr>
              <a:t>Watt (W)</a:t>
            </a:r>
            <a:br>
              <a:rPr lang="nl-NL" sz="2200" b="1" dirty="0">
                <a:solidFill>
                  <a:srgbClr val="0070C0"/>
                </a:solidFill>
              </a:rPr>
            </a:br>
            <a:r>
              <a:rPr lang="nl-NL" sz="2200" dirty="0"/>
              <a:t>Dit zegt hoeveel energie de lamp verbruikt.</a:t>
            </a:r>
            <a:br>
              <a:rPr lang="nl-NL" sz="2200" dirty="0"/>
            </a:br>
            <a:r>
              <a:rPr lang="nl-NL" sz="2200" dirty="0"/>
              <a:t>Denk aan: Watt = stroomverbruik van de lamp.</a:t>
            </a:r>
            <a:br>
              <a:rPr lang="nl-NL" sz="2200" dirty="0"/>
            </a:br>
            <a:r>
              <a:rPr lang="nl-NL" sz="2200" b="1" dirty="0"/>
              <a:t>Belangrijk</a:t>
            </a:r>
            <a:r>
              <a:rPr lang="nl-NL" sz="2200" dirty="0"/>
              <a:t>: Een lamp met veel Watt verbruikt meer stroom, maar dat zegt niet altijd iets over </a:t>
            </a:r>
            <a:r>
              <a:rPr lang="nl-NL" sz="2200" b="1" i="1" dirty="0"/>
              <a:t>hoeveel</a:t>
            </a:r>
            <a:r>
              <a:rPr lang="nl-NL" sz="2200" dirty="0"/>
              <a:t> licht eruit komt. </a:t>
            </a:r>
            <a:r>
              <a:rPr lang="nl-NL" sz="2200" dirty="0" err="1"/>
              <a:t>LED-lampen</a:t>
            </a:r>
            <a:r>
              <a:rPr lang="nl-NL" sz="2200" dirty="0"/>
              <a:t> geven bijvoorbeeld </a:t>
            </a:r>
            <a:r>
              <a:rPr lang="nl-NL" sz="2200" b="1" i="1" dirty="0"/>
              <a:t>veel</a:t>
            </a:r>
            <a:r>
              <a:rPr lang="nl-NL" sz="2200" dirty="0"/>
              <a:t> lumen met </a:t>
            </a:r>
            <a:r>
              <a:rPr lang="nl-NL" sz="2200" b="1" i="1" dirty="0"/>
              <a:t>weinig</a:t>
            </a:r>
            <a:r>
              <a:rPr lang="nl-NL" sz="2200" dirty="0"/>
              <a:t> Watt</a:t>
            </a:r>
            <a:endParaRPr lang="nl-NL" sz="2200" b="1" dirty="0">
              <a:solidFill>
                <a:srgbClr val="0070C0"/>
              </a:solidFill>
            </a:endParaRPr>
          </a:p>
          <a:p>
            <a:endParaRPr lang="nl-NL" sz="2200" b="1" dirty="0">
              <a:solidFill>
                <a:srgbClr val="0070C0"/>
              </a:solidFill>
            </a:endParaRPr>
          </a:p>
          <a:p>
            <a:r>
              <a:rPr lang="nl-NL" sz="2200" b="1" dirty="0">
                <a:solidFill>
                  <a:srgbClr val="0070C0"/>
                </a:solidFill>
              </a:rPr>
              <a:t>PAR (</a:t>
            </a:r>
            <a:r>
              <a:rPr lang="nl-NL" sz="2200" b="1" dirty="0" err="1">
                <a:solidFill>
                  <a:srgbClr val="0070C0"/>
                </a:solidFill>
              </a:rPr>
              <a:t>Photosynthetically</a:t>
            </a:r>
            <a:r>
              <a:rPr lang="nl-NL" sz="2200" b="1" dirty="0">
                <a:solidFill>
                  <a:srgbClr val="0070C0"/>
                </a:solidFill>
              </a:rPr>
              <a:t> Active </a:t>
            </a:r>
            <a:r>
              <a:rPr lang="nl-NL" sz="2200" b="1" dirty="0" err="1">
                <a:solidFill>
                  <a:srgbClr val="0070C0"/>
                </a:solidFill>
              </a:rPr>
              <a:t>Radiation</a:t>
            </a:r>
            <a:r>
              <a:rPr lang="nl-NL" sz="2200" b="1" dirty="0">
                <a:solidFill>
                  <a:srgbClr val="0070C0"/>
                </a:solidFill>
              </a:rPr>
              <a:t>)</a:t>
            </a:r>
          </a:p>
          <a:p>
            <a:r>
              <a:rPr lang="nl-NL" sz="2200" dirty="0"/>
              <a:t>Dit is het plantlicht dat planten kunnen gebruiken om te groeien.</a:t>
            </a:r>
            <a:br>
              <a:rPr lang="nl-NL" sz="2200" dirty="0"/>
            </a:br>
            <a:r>
              <a:rPr lang="nl-NL" sz="2200" dirty="0"/>
              <a:t>Denk aan: PAR = licht tussen 400 en 700 precies wat planten nodig hebben voor fotosynthese.</a:t>
            </a:r>
            <a:br>
              <a:rPr lang="nl-NL" sz="2200" dirty="0"/>
            </a:br>
            <a:r>
              <a:rPr lang="nl-NL" sz="2200" dirty="0"/>
              <a:t>	</a:t>
            </a:r>
            <a:r>
              <a:rPr lang="nl-NL" sz="2200" b="1" dirty="0"/>
              <a:t>Voorbeeld</a:t>
            </a:r>
            <a:r>
              <a:rPr lang="nl-NL" sz="2200" dirty="0"/>
              <a:t>: Een lamp kan veel lumen hebben, maar als 	dat vooral geel licht is, hebben planten daar niet veel 	aan. Voor planten wil je juist veel licht in het PAR-bereik.</a:t>
            </a:r>
          </a:p>
          <a:p>
            <a:endParaRPr lang="nl-NL" sz="2200" dirty="0"/>
          </a:p>
        </p:txBody>
      </p:sp>
      <p:pic>
        <p:nvPicPr>
          <p:cNvPr id="5" name="Afbeelding 4">
            <a:extLst>
              <a:ext uri="{FF2B5EF4-FFF2-40B4-BE49-F238E27FC236}">
                <a16:creationId xmlns:a16="http://schemas.microsoft.com/office/drawing/2014/main" id="{275B6984-909D-1161-41DF-E76C74303C22}"/>
              </a:ext>
            </a:extLst>
          </p:cNvPr>
          <p:cNvPicPr>
            <a:picLocks noChangeAspect="1"/>
          </p:cNvPicPr>
          <p:nvPr/>
        </p:nvPicPr>
        <p:blipFill>
          <a:blip r:embed="rId2"/>
          <a:stretch>
            <a:fillRect/>
          </a:stretch>
        </p:blipFill>
        <p:spPr>
          <a:xfrm>
            <a:off x="5940152" y="209434"/>
            <a:ext cx="2915057" cy="1781424"/>
          </a:xfrm>
          <a:prstGeom prst="rect">
            <a:avLst/>
          </a:prstGeom>
        </p:spPr>
      </p:pic>
    </p:spTree>
    <p:extLst>
      <p:ext uri="{BB962C8B-B14F-4D97-AF65-F5344CB8AC3E}">
        <p14:creationId xmlns:p14="http://schemas.microsoft.com/office/powerpoint/2010/main" val="139106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fade">
                                      <p:cBhvr>
                                        <p:cTn id="7" dur="1000"/>
                                        <p:tgtEl>
                                          <p:spTgt spid="4">
                                            <p:txEl>
                                              <p:pRg st="2" end="2"/>
                                            </p:txEl>
                                          </p:spTgt>
                                        </p:tgtEl>
                                      </p:cBhvr>
                                    </p:animEffect>
                                    <p:anim calcmode="lin" valueType="num">
                                      <p:cBhvr>
                                        <p:cTn id="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1000"/>
                                        <p:tgtEl>
                                          <p:spTgt spid="4">
                                            <p:txEl>
                                              <p:pRg st="3" end="3"/>
                                            </p:txEl>
                                          </p:spTgt>
                                        </p:tgtEl>
                                      </p:cBhvr>
                                    </p:animEffect>
                                    <p:anim calcmode="lin" valueType="num">
                                      <p:cBhvr>
                                        <p:cTn id="1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C2FB5F-7F5E-0EC1-B0D1-BD58D19FDAF7}"/>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3C15621F-4ACE-235F-1E4C-B8ADFC9DD23F}"/>
              </a:ext>
            </a:extLst>
          </p:cNvPr>
          <p:cNvSpPr txBox="1"/>
          <p:nvPr/>
        </p:nvSpPr>
        <p:spPr>
          <a:xfrm>
            <a:off x="861238" y="548680"/>
            <a:ext cx="5741582" cy="523220"/>
          </a:xfrm>
          <a:prstGeom prst="rect">
            <a:avLst/>
          </a:prstGeom>
          <a:noFill/>
        </p:spPr>
        <p:txBody>
          <a:bodyPr wrap="square" rtlCol="0">
            <a:spAutoFit/>
          </a:bodyPr>
          <a:lstStyle/>
          <a:p>
            <a:pPr>
              <a:spcBef>
                <a:spcPct val="0"/>
              </a:spcBef>
            </a:pPr>
            <a:r>
              <a:rPr lang="nl-NL" sz="2800" b="1" dirty="0"/>
              <a:t>Lumen, LUX, Watt en PAR</a:t>
            </a:r>
          </a:p>
        </p:txBody>
      </p:sp>
      <p:graphicFrame>
        <p:nvGraphicFramePr>
          <p:cNvPr id="2" name="Tabel 1">
            <a:extLst>
              <a:ext uri="{FF2B5EF4-FFF2-40B4-BE49-F238E27FC236}">
                <a16:creationId xmlns:a16="http://schemas.microsoft.com/office/drawing/2014/main" id="{6A9A96A7-B6BC-B70D-2E97-1F35CE6AAB4C}"/>
              </a:ext>
            </a:extLst>
          </p:cNvPr>
          <p:cNvGraphicFramePr>
            <a:graphicFrameLocks noGrp="1"/>
          </p:cNvGraphicFramePr>
          <p:nvPr>
            <p:extLst>
              <p:ext uri="{D42A27DB-BD31-4B8C-83A1-F6EECF244321}">
                <p14:modId xmlns:p14="http://schemas.microsoft.com/office/powerpoint/2010/main" val="105490609"/>
              </p:ext>
            </p:extLst>
          </p:nvPr>
        </p:nvGraphicFramePr>
        <p:xfrm>
          <a:off x="467544" y="1397000"/>
          <a:ext cx="8568951" cy="4768305"/>
        </p:xfrm>
        <a:graphic>
          <a:graphicData uri="http://schemas.openxmlformats.org/drawingml/2006/table">
            <a:tbl>
              <a:tblPr firstRow="1" bandRow="1">
                <a:tableStyleId>{5C22544A-7EE6-4342-B048-85BDC9FD1C3A}</a:tableStyleId>
              </a:tblPr>
              <a:tblGrid>
                <a:gridCol w="1728192">
                  <a:extLst>
                    <a:ext uri="{9D8B030D-6E8A-4147-A177-3AD203B41FA5}">
                      <a16:colId xmlns:a16="http://schemas.microsoft.com/office/drawing/2014/main" val="1455788045"/>
                    </a:ext>
                  </a:extLst>
                </a:gridCol>
                <a:gridCol w="3312368">
                  <a:extLst>
                    <a:ext uri="{9D8B030D-6E8A-4147-A177-3AD203B41FA5}">
                      <a16:colId xmlns:a16="http://schemas.microsoft.com/office/drawing/2014/main" val="1075726060"/>
                    </a:ext>
                  </a:extLst>
                </a:gridCol>
                <a:gridCol w="3528391">
                  <a:extLst>
                    <a:ext uri="{9D8B030D-6E8A-4147-A177-3AD203B41FA5}">
                      <a16:colId xmlns:a16="http://schemas.microsoft.com/office/drawing/2014/main" val="3096665149"/>
                    </a:ext>
                  </a:extLst>
                </a:gridCol>
              </a:tblGrid>
              <a:tr h="953661">
                <a:tc>
                  <a:txBody>
                    <a:bodyPr/>
                    <a:lstStyle/>
                    <a:p>
                      <a:r>
                        <a:rPr lang="nl-NL" sz="2200" dirty="0"/>
                        <a:t>Begrip</a:t>
                      </a:r>
                    </a:p>
                  </a:txBody>
                  <a:tcPr/>
                </a:tc>
                <a:tc>
                  <a:txBody>
                    <a:bodyPr/>
                    <a:lstStyle/>
                    <a:p>
                      <a:r>
                        <a:rPr lang="nl-NL" sz="2200" dirty="0"/>
                        <a:t>Wat zegt het?</a:t>
                      </a:r>
                    </a:p>
                  </a:txBody>
                  <a:tcPr/>
                </a:tc>
                <a:tc>
                  <a:txBody>
                    <a:bodyPr/>
                    <a:lstStyle/>
                    <a:p>
                      <a:r>
                        <a:rPr lang="nl-NL" sz="2200" dirty="0"/>
                        <a:t>Belangrijk voor?</a:t>
                      </a:r>
                    </a:p>
                  </a:txBody>
                  <a:tcPr/>
                </a:tc>
                <a:extLst>
                  <a:ext uri="{0D108BD9-81ED-4DB2-BD59-A6C34878D82A}">
                    <a16:rowId xmlns:a16="http://schemas.microsoft.com/office/drawing/2014/main" val="216475893"/>
                  </a:ext>
                </a:extLst>
              </a:tr>
              <a:tr h="953661">
                <a:tc>
                  <a:txBody>
                    <a:bodyPr/>
                    <a:lstStyle/>
                    <a:p>
                      <a:r>
                        <a:rPr lang="nl-NL" sz="2200" dirty="0"/>
                        <a:t>Lumen</a:t>
                      </a:r>
                    </a:p>
                  </a:txBody>
                  <a:tcPr/>
                </a:tc>
                <a:tc>
                  <a:txBody>
                    <a:bodyPr/>
                    <a:lstStyle/>
                    <a:p>
                      <a:r>
                        <a:rPr lang="nl-NL" sz="2200" dirty="0"/>
                        <a:t>Hoeveel licht uit een lamp</a:t>
                      </a:r>
                    </a:p>
                  </a:txBody>
                  <a:tcPr/>
                </a:tc>
                <a:tc>
                  <a:txBody>
                    <a:bodyPr/>
                    <a:lstStyle/>
                    <a:p>
                      <a:r>
                        <a:rPr lang="nl-NL" sz="2200" dirty="0"/>
                        <a:t>Algemene verlichting</a:t>
                      </a:r>
                    </a:p>
                  </a:txBody>
                  <a:tcPr/>
                </a:tc>
                <a:extLst>
                  <a:ext uri="{0D108BD9-81ED-4DB2-BD59-A6C34878D82A}">
                    <a16:rowId xmlns:a16="http://schemas.microsoft.com/office/drawing/2014/main" val="1670406385"/>
                  </a:ext>
                </a:extLst>
              </a:tr>
              <a:tr h="953661">
                <a:tc>
                  <a:txBody>
                    <a:bodyPr/>
                    <a:lstStyle/>
                    <a:p>
                      <a:r>
                        <a:rPr lang="nl-NL" sz="2200" dirty="0"/>
                        <a:t>Lux</a:t>
                      </a:r>
                    </a:p>
                  </a:txBody>
                  <a:tcPr/>
                </a:tc>
                <a:tc>
                  <a:txBody>
                    <a:bodyPr/>
                    <a:lstStyle/>
                    <a:p>
                      <a:r>
                        <a:rPr lang="nl-NL" sz="2200" dirty="0"/>
                        <a:t>Lichtsterkte op 1 plek</a:t>
                      </a:r>
                    </a:p>
                  </a:txBody>
                  <a:tcPr/>
                </a:tc>
                <a:tc>
                  <a:txBody>
                    <a:bodyPr/>
                    <a:lstStyle/>
                    <a:p>
                      <a:r>
                        <a:rPr lang="nl-NL" sz="2200" dirty="0"/>
                        <a:t>Hoeveel licht planten krijgen</a:t>
                      </a:r>
                    </a:p>
                  </a:txBody>
                  <a:tcPr/>
                </a:tc>
                <a:extLst>
                  <a:ext uri="{0D108BD9-81ED-4DB2-BD59-A6C34878D82A}">
                    <a16:rowId xmlns:a16="http://schemas.microsoft.com/office/drawing/2014/main" val="798390836"/>
                  </a:ext>
                </a:extLst>
              </a:tr>
              <a:tr h="953661">
                <a:tc>
                  <a:txBody>
                    <a:bodyPr/>
                    <a:lstStyle/>
                    <a:p>
                      <a:r>
                        <a:rPr lang="nl-NL" sz="2200" dirty="0"/>
                        <a:t>Watt</a:t>
                      </a:r>
                    </a:p>
                  </a:txBody>
                  <a:tcPr/>
                </a:tc>
                <a:tc>
                  <a:txBody>
                    <a:bodyPr/>
                    <a:lstStyle/>
                    <a:p>
                      <a:r>
                        <a:rPr lang="nl-NL" sz="2200" dirty="0"/>
                        <a:t>Stroomverbruik lamp</a:t>
                      </a:r>
                    </a:p>
                  </a:txBody>
                  <a:tcPr/>
                </a:tc>
                <a:tc>
                  <a:txBody>
                    <a:bodyPr/>
                    <a:lstStyle/>
                    <a:p>
                      <a:r>
                        <a:rPr lang="nl-NL" sz="2200" dirty="0"/>
                        <a:t>Energie/kosten</a:t>
                      </a:r>
                    </a:p>
                  </a:txBody>
                  <a:tcPr/>
                </a:tc>
                <a:extLst>
                  <a:ext uri="{0D108BD9-81ED-4DB2-BD59-A6C34878D82A}">
                    <a16:rowId xmlns:a16="http://schemas.microsoft.com/office/drawing/2014/main" val="3171816285"/>
                  </a:ext>
                </a:extLst>
              </a:tr>
              <a:tr h="953661">
                <a:tc>
                  <a:txBody>
                    <a:bodyPr/>
                    <a:lstStyle/>
                    <a:p>
                      <a:r>
                        <a:rPr lang="nl-NL" sz="2200" dirty="0"/>
                        <a:t>PAR</a:t>
                      </a:r>
                    </a:p>
                  </a:txBody>
                  <a:tcPr/>
                </a:tc>
                <a:tc>
                  <a:txBody>
                    <a:bodyPr/>
                    <a:lstStyle/>
                    <a:p>
                      <a:r>
                        <a:rPr lang="nl-NL" sz="2200" dirty="0"/>
                        <a:t>Licht bruikbaar voor plant</a:t>
                      </a:r>
                    </a:p>
                  </a:txBody>
                  <a:tcPr/>
                </a:tc>
                <a:tc>
                  <a:txBody>
                    <a:bodyPr/>
                    <a:lstStyle/>
                    <a:p>
                      <a:r>
                        <a:rPr lang="nl-NL" sz="2200" dirty="0"/>
                        <a:t>Groei en fotosynthese</a:t>
                      </a:r>
                    </a:p>
                  </a:txBody>
                  <a:tcPr/>
                </a:tc>
                <a:extLst>
                  <a:ext uri="{0D108BD9-81ED-4DB2-BD59-A6C34878D82A}">
                    <a16:rowId xmlns:a16="http://schemas.microsoft.com/office/drawing/2014/main" val="632118093"/>
                  </a:ext>
                </a:extLst>
              </a:tr>
            </a:tbl>
          </a:graphicData>
        </a:graphic>
      </p:graphicFrame>
    </p:spTree>
    <p:extLst>
      <p:ext uri="{BB962C8B-B14F-4D97-AF65-F5344CB8AC3E}">
        <p14:creationId xmlns:p14="http://schemas.microsoft.com/office/powerpoint/2010/main" val="19870874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AD5B71-B3BF-9DA5-FF56-5572306FCE32}"/>
            </a:ext>
          </a:extLst>
        </p:cNvPr>
        <p:cNvGrpSpPr/>
        <p:nvPr/>
      </p:nvGrpSpPr>
      <p:grpSpPr>
        <a:xfrm>
          <a:off x="0" y="0"/>
          <a:ext cx="0" cy="0"/>
          <a:chOff x="0" y="0"/>
          <a:chExt cx="0" cy="0"/>
        </a:xfrm>
      </p:grpSpPr>
      <p:sp>
        <p:nvSpPr>
          <p:cNvPr id="3" name="Tekstvak 2">
            <a:extLst>
              <a:ext uri="{FF2B5EF4-FFF2-40B4-BE49-F238E27FC236}">
                <a16:creationId xmlns:a16="http://schemas.microsoft.com/office/drawing/2014/main" id="{ADEE3079-FCDC-33E2-E530-DDA6F6FF0551}"/>
              </a:ext>
            </a:extLst>
          </p:cNvPr>
          <p:cNvSpPr txBox="1"/>
          <p:nvPr/>
        </p:nvSpPr>
        <p:spPr>
          <a:xfrm>
            <a:off x="861238" y="548680"/>
            <a:ext cx="5741582" cy="523220"/>
          </a:xfrm>
          <a:prstGeom prst="rect">
            <a:avLst/>
          </a:prstGeom>
          <a:noFill/>
        </p:spPr>
        <p:txBody>
          <a:bodyPr wrap="square" rtlCol="0">
            <a:spAutoFit/>
          </a:bodyPr>
          <a:lstStyle/>
          <a:p>
            <a:pPr>
              <a:spcBef>
                <a:spcPct val="0"/>
              </a:spcBef>
            </a:pPr>
            <a:r>
              <a:rPr lang="nl-NL" sz="2800" b="1" dirty="0"/>
              <a:t>Lumen, LUX, Watt en PAR</a:t>
            </a:r>
          </a:p>
        </p:txBody>
      </p:sp>
      <p:pic>
        <p:nvPicPr>
          <p:cNvPr id="5" name="Afbeelding 4">
            <a:extLst>
              <a:ext uri="{FF2B5EF4-FFF2-40B4-BE49-F238E27FC236}">
                <a16:creationId xmlns:a16="http://schemas.microsoft.com/office/drawing/2014/main" id="{A31B5729-4ADE-8446-1A43-42FE96E85C31}"/>
              </a:ext>
            </a:extLst>
          </p:cNvPr>
          <p:cNvPicPr>
            <a:picLocks noChangeAspect="1"/>
          </p:cNvPicPr>
          <p:nvPr/>
        </p:nvPicPr>
        <p:blipFill>
          <a:blip r:embed="rId2"/>
          <a:stretch>
            <a:fillRect/>
          </a:stretch>
        </p:blipFill>
        <p:spPr>
          <a:xfrm>
            <a:off x="539552" y="1268760"/>
            <a:ext cx="6817317" cy="4896544"/>
          </a:xfrm>
          <a:prstGeom prst="rect">
            <a:avLst/>
          </a:prstGeom>
        </p:spPr>
      </p:pic>
    </p:spTree>
    <p:extLst>
      <p:ext uri="{BB962C8B-B14F-4D97-AF65-F5344CB8AC3E}">
        <p14:creationId xmlns:p14="http://schemas.microsoft.com/office/powerpoint/2010/main" val="1915299858"/>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1D3699BCA81B46AD60454B87AB9121" ma:contentTypeVersion="14" ma:contentTypeDescription="Een nieuw document maken." ma:contentTypeScope="" ma:versionID="0a34a757d3835aa962b5ea0e60445053">
  <xsd:schema xmlns:xsd="http://www.w3.org/2001/XMLSchema" xmlns:xs="http://www.w3.org/2001/XMLSchema" xmlns:p="http://schemas.microsoft.com/office/2006/metadata/properties" xmlns:ns3="88fa185b-b6f4-4426-890a-edc6532e8d4f" xmlns:ns4="521c7c86-cc27-4cef-8605-4ebb03422227" targetNamespace="http://schemas.microsoft.com/office/2006/metadata/properties" ma:root="true" ma:fieldsID="386822e88eac53b09937f43d73668aaf" ns3:_="" ns4:_="">
    <xsd:import namespace="88fa185b-b6f4-4426-890a-edc6532e8d4f"/>
    <xsd:import namespace="521c7c86-cc27-4cef-8605-4ebb03422227"/>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Location"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fa185b-b6f4-4426-890a-edc6532e8d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21c7c86-cc27-4cef-8605-4ebb03422227"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ED02F2-B183-4D56-A8C8-8B5A0A1448C4}">
  <ds:schemaRefs>
    <ds:schemaRef ds:uri="http://schemas.microsoft.com/sharepoint/v3/contenttype/forms"/>
  </ds:schemaRefs>
</ds:datastoreItem>
</file>

<file path=customXml/itemProps2.xml><?xml version="1.0" encoding="utf-8"?>
<ds:datastoreItem xmlns:ds="http://schemas.openxmlformats.org/officeDocument/2006/customXml" ds:itemID="{F6C20E04-1EF9-4F97-A497-801CB4725766}">
  <ds:schemaRefs>
    <ds:schemaRef ds:uri="521c7c86-cc27-4cef-8605-4ebb03422227"/>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88fa185b-b6f4-4426-890a-edc6532e8d4f"/>
    <ds:schemaRef ds:uri="http://www.w3.org/XML/1998/namespace"/>
    <ds:schemaRef ds:uri="http://purl.org/dc/elements/1.1/"/>
  </ds:schemaRefs>
</ds:datastoreItem>
</file>

<file path=customXml/itemProps3.xml><?xml version="1.0" encoding="utf-8"?>
<ds:datastoreItem xmlns:ds="http://schemas.openxmlformats.org/officeDocument/2006/customXml" ds:itemID="{59B18542-9AC2-460B-A523-3D50BA550D5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fa185b-b6f4-4426-890a-edc6532e8d4f"/>
    <ds:schemaRef ds:uri="521c7c86-cc27-4cef-8605-4ebb034222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856</TotalTime>
  <Words>1020</Words>
  <Application>Microsoft Office PowerPoint</Application>
  <PresentationFormat>Diavoorstelling (4:3)</PresentationFormat>
  <Paragraphs>122</Paragraphs>
  <Slides>18</Slides>
  <Notes>2</Notes>
  <HiddenSlides>0</HiddenSlides>
  <MMClips>1</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18</vt:i4>
      </vt:variant>
    </vt:vector>
  </HeadingPairs>
  <TitlesOfParts>
    <vt:vector size="22" baseType="lpstr">
      <vt:lpstr>Arial</vt:lpstr>
      <vt:lpstr>Calibri</vt:lpstr>
      <vt:lpstr>Roboto</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Zelf meten</vt:lpstr>
      <vt:lpstr>Oefeningen</vt:lpstr>
      <vt:lpstr>PowerPoint-presentatie</vt:lpstr>
      <vt:lpstr>       Wat is licht?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https://www.youtube.com/watch?v=gg4AdEavsj0</dc:title>
  <dc:creator>admin</dc:creator>
  <cp:lastModifiedBy>Gé Verbeek</cp:lastModifiedBy>
  <cp:revision>60</cp:revision>
  <dcterms:created xsi:type="dcterms:W3CDTF">2019-09-30T19:29:45Z</dcterms:created>
  <dcterms:modified xsi:type="dcterms:W3CDTF">2025-04-25T07:16:17Z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0x010100CF1D3699BCA81B46AD60454B87AB9121</vt:lpwstr>
  </property>
</Properties>
</file>